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331" r:id="rId2"/>
    <p:sldId id="329" r:id="rId3"/>
    <p:sldId id="330" r:id="rId4"/>
    <p:sldId id="357" r:id="rId5"/>
    <p:sldId id="347" r:id="rId6"/>
    <p:sldId id="338" r:id="rId7"/>
    <p:sldId id="351" r:id="rId8"/>
    <p:sldId id="333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i Weiss" initials="SW" lastIdx="5" clrIdx="0"/>
  <p:cmAuthor id="1" name="Emily Farah-Miller" initials="E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2"/>
    <a:srgbClr val="FFCB06"/>
    <a:srgbClr val="A2968A"/>
    <a:srgbClr val="450475"/>
    <a:srgbClr val="461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5714" autoAdjust="0"/>
  </p:normalViewPr>
  <p:slideViewPr>
    <p:cSldViewPr snapToGrid="0" snapToObjects="1">
      <p:cViewPr varScale="1">
        <p:scale>
          <a:sx n="109" d="100"/>
          <a:sy n="109" d="100"/>
        </p:scale>
        <p:origin x="2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29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74D4F100-069A-084B-99CC-6D65130C3537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747ED082-64DF-5A49-8EBF-B56BE87A1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BCAB0782-34AD-C543-A861-C958F9C0C2A9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B4205691-4638-D345-8B63-0BDCF5E86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3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ADRIAN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4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1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5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5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0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0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621360" y="6350241"/>
            <a:ext cx="522640" cy="310499"/>
          </a:xfrm>
          <a:prstGeom prst="rect">
            <a:avLst/>
          </a:prstGeom>
          <a:solidFill>
            <a:srgbClr val="FFCB0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66279" y="442578"/>
            <a:ext cx="6955081" cy="4286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407CC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77934167"/>
              </p:ext>
            </p:extLst>
          </p:nvPr>
        </p:nvGraphicFramePr>
        <p:xfrm>
          <a:off x="199411" y="995932"/>
          <a:ext cx="8711070" cy="2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235700" imgH="317500" progId="Word.Document.12">
                  <p:embed/>
                </p:oleObj>
              </mc:Choice>
              <mc:Fallback>
                <p:oleObj name="Document" r:id="rId3" imgW="62357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411" y="995932"/>
                        <a:ext cx="8711070" cy="28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3659"/>
            <a:ext cx="1017905" cy="9833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21360" y="6251698"/>
            <a:ext cx="50165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8B43E9-7A68-2746-BE77-F6D54F022ACE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34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66279" y="442578"/>
            <a:ext cx="6955081" cy="4286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407CC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3659"/>
            <a:ext cx="1017905" cy="9833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35940775"/>
              </p:ext>
            </p:extLst>
          </p:nvPr>
        </p:nvGraphicFramePr>
        <p:xfrm>
          <a:off x="199411" y="995932"/>
          <a:ext cx="8711070" cy="2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6235700" imgH="317500" progId="Word.Document.12">
                  <p:embed/>
                </p:oleObj>
              </mc:Choice>
              <mc:Fallback>
                <p:oleObj name="Document" r:id="rId4" imgW="62357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11" y="995932"/>
                        <a:ext cx="8711070" cy="28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8621360" y="6350241"/>
            <a:ext cx="522640" cy="310499"/>
          </a:xfrm>
          <a:prstGeom prst="rect">
            <a:avLst/>
          </a:prstGeom>
          <a:solidFill>
            <a:srgbClr val="FFCB0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1360" y="6251698"/>
            <a:ext cx="50165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8B43E9-7A68-2746-BE77-F6D54F022ACE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19811" y="2"/>
            <a:ext cx="8280763" cy="556471"/>
            <a:chOff x="1710730" y="3563568"/>
            <a:chExt cx="6842911" cy="173104"/>
          </a:xfrm>
        </p:grpSpPr>
        <p:sp>
          <p:nvSpPr>
            <p:cNvPr id="6" name="Rectangle 5"/>
            <p:cNvSpPr/>
            <p:nvPr userDrawn="1"/>
          </p:nvSpPr>
          <p:spPr>
            <a:xfrm>
              <a:off x="1710730" y="3563568"/>
              <a:ext cx="2183015" cy="173104"/>
            </a:xfrm>
            <a:prstGeom prst="rect">
              <a:avLst/>
            </a:prstGeom>
            <a:solidFill>
              <a:srgbClr val="A296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40678" y="3563568"/>
              <a:ext cx="2183015" cy="173104"/>
            </a:xfrm>
            <a:prstGeom prst="rect">
              <a:avLst/>
            </a:prstGeom>
            <a:solidFill>
              <a:srgbClr val="407C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370626" y="3563568"/>
              <a:ext cx="2183015" cy="173104"/>
            </a:xfrm>
            <a:prstGeom prst="rect">
              <a:avLst/>
            </a:prstGeom>
            <a:solidFill>
              <a:srgbClr val="FFCB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04" y="3822970"/>
            <a:ext cx="4874419" cy="21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666279" y="442578"/>
            <a:ext cx="6955081" cy="428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bg1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america.org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entiafriendsusa.org/" TargetMode="External"/><Relationship Id="rId5" Type="http://schemas.openxmlformats.org/officeDocument/2006/relationships/hyperlink" Target="http://www.bannershri.org/" TargetMode="External"/><Relationship Id="rId4" Type="http://schemas.openxmlformats.org/officeDocument/2006/relationships/hyperlink" Target="http://www.banneralz.org/DementiaFriend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Treat the person with dignity and respect.  </a:t>
            </a:r>
          </a:p>
          <a:p>
            <a:r>
              <a:rPr lang="en-US" dirty="0"/>
              <a:t>Be aware of your feelings.  </a:t>
            </a:r>
          </a:p>
          <a:p>
            <a:r>
              <a:rPr lang="en-US" dirty="0"/>
              <a:t>Be patient and supportive.  </a:t>
            </a:r>
          </a:p>
          <a:p>
            <a:r>
              <a:rPr lang="en-US" dirty="0"/>
              <a:t>Offer comfort and reassurance.  </a:t>
            </a:r>
          </a:p>
          <a:p>
            <a:r>
              <a:rPr lang="en-US" dirty="0"/>
              <a:t>Avoid criticizing or correcting.  </a:t>
            </a:r>
          </a:p>
          <a:p>
            <a:r>
              <a:rPr lang="en-US" dirty="0"/>
              <a:t>Avoid arguing.  </a:t>
            </a:r>
          </a:p>
          <a:p>
            <a:r>
              <a:rPr lang="en-US" dirty="0"/>
              <a:t>Offer a word guess.  </a:t>
            </a:r>
          </a:p>
          <a:p>
            <a:r>
              <a:rPr lang="en-US" dirty="0"/>
              <a:t>Encourage nonverbal communication. </a:t>
            </a:r>
          </a:p>
        </p:txBody>
      </p:sp>
    </p:spTree>
    <p:extLst>
      <p:ext uri="{BB962C8B-B14F-4D97-AF65-F5344CB8AC3E}">
        <p14:creationId xmlns:p14="http://schemas.microsoft.com/office/powerpoint/2010/main" val="192300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714"/>
            <a:ext cx="8229600" cy="40034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Dementia is not a normal part of aging. </a:t>
            </a:r>
          </a:p>
          <a:p>
            <a:pPr lvl="0"/>
            <a:r>
              <a:rPr lang="en-US" dirty="0"/>
              <a:t>Dementia is caused by diseases of the brain.</a:t>
            </a:r>
          </a:p>
          <a:p>
            <a:pPr lvl="0"/>
            <a:r>
              <a:rPr lang="en-US" dirty="0"/>
              <a:t>Dementia is not just about having memory problems. </a:t>
            </a:r>
          </a:p>
          <a:p>
            <a:pPr lvl="0"/>
            <a:r>
              <a:rPr lang="en-US" dirty="0"/>
              <a:t>It is possible to have a good quality of life with dementia.</a:t>
            </a:r>
          </a:p>
          <a:p>
            <a:pPr lvl="0"/>
            <a:r>
              <a:rPr lang="en-US" dirty="0"/>
              <a:t>There’s more to the person than the dementia.  </a:t>
            </a:r>
          </a:p>
        </p:txBody>
      </p:sp>
    </p:spTree>
    <p:extLst>
      <p:ext uri="{BB962C8B-B14F-4D97-AF65-F5344CB8AC3E}">
        <p14:creationId xmlns:p14="http://schemas.microsoft.com/office/powerpoint/2010/main" val="310588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Your Understanding into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" y="1818163"/>
            <a:ext cx="4119734" cy="313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6" y="2864089"/>
            <a:ext cx="4119734" cy="312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1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C4A5-39B3-5C48-B640-E64E4326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at Sky Harbor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C4645-C980-0447-9F9A-27F93734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7400" y="2144871"/>
            <a:ext cx="3276600" cy="42291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9386B4-DB88-3C41-9E96-62AF4B860245}"/>
              </a:ext>
            </a:extLst>
          </p:cNvPr>
          <p:cNvSpPr txBox="1">
            <a:spLocks/>
          </p:cNvSpPr>
          <p:nvPr/>
        </p:nvSpPr>
        <p:spPr>
          <a:xfrm>
            <a:off x="345440" y="1748631"/>
            <a:ext cx="6543040" cy="400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Compassion Cacti Lanyard Program</a:t>
            </a:r>
          </a:p>
          <a:p>
            <a:pPr lvl="1"/>
            <a:r>
              <a:rPr lang="en-US" sz="2000" dirty="0"/>
              <a:t>Expanded to include individuals with memory loss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b="1" dirty="0"/>
              <a:t>Quiet space within Compassion Corner</a:t>
            </a:r>
          </a:p>
          <a:p>
            <a:pPr lvl="1"/>
            <a:r>
              <a:rPr lang="en-US" sz="1800" dirty="0"/>
              <a:t>Adapted to allow customers with dementia and their caregivers to seek respite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b="1" dirty="0"/>
              <a:t>Trainings for staff and volunteers</a:t>
            </a:r>
          </a:p>
          <a:p>
            <a:pPr lvl="1"/>
            <a:r>
              <a:rPr lang="en-US" sz="1800" dirty="0"/>
              <a:t>Trainings for front line staff and volunteers about how to serve customers with dementia </a:t>
            </a:r>
            <a:endParaRPr lang="en-US" sz="20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33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A240-29B0-4546-A94B-DC310BAC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662C-8833-4B8D-831D-296F963B7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Alzheimer’s Association 24/7 Helpline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800.272.3900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alz.org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Serves people with memory loss, caregivers, health care professionals and concerned friends/family and provides referrals to local community programs and services, dementia-related education, crisis assistance and emotional support.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Area Agency on Aging, 24-Hour </a:t>
            </a:r>
            <a:r>
              <a:rPr lang="en-US" b="1" i="1" dirty="0"/>
              <a:t>Senior</a:t>
            </a:r>
            <a:r>
              <a:rPr lang="en-US" b="1" dirty="0"/>
              <a:t> HELP 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602-264-HELP (4357)</a:t>
            </a:r>
            <a:r>
              <a:rPr lang="en-US" dirty="0">
                <a:solidFill>
                  <a:srgbClr val="0070C0"/>
                </a:solidFill>
              </a:rPr>
              <a:t>, Toll Free at </a:t>
            </a:r>
            <a:r>
              <a:rPr lang="en-US" b="1" dirty="0">
                <a:solidFill>
                  <a:srgbClr val="0070C0"/>
                </a:solidFill>
              </a:rPr>
              <a:t>888-264-2258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aaaphx.org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AAA advocates, plans, coordinates, develops and deliver services for adults aged 60+. Provides information, assistance and connects people with meals, transportation, care and additional resources for residents of Maricopa County, Arizona. </a:t>
            </a:r>
          </a:p>
        </p:txBody>
      </p:sp>
    </p:spTree>
    <p:extLst>
      <p:ext uri="{BB962C8B-B14F-4D97-AF65-F5344CB8AC3E}">
        <p14:creationId xmlns:p14="http://schemas.microsoft.com/office/powerpoint/2010/main" val="15883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7D7C-B954-495B-8E22-165BCF38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-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C759-BB07-4E63-972B-06FB16A5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Dementia Friendly America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hlinkClick r:id="rId3"/>
              </a:rPr>
              <a:t>www.dfamerica.org</a:t>
            </a:r>
            <a:endParaRPr lang="en-US" sz="18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800" b="1" dirty="0"/>
              <a:t>Banner Alzheimer’s Institute</a:t>
            </a:r>
            <a:r>
              <a:rPr lang="en-US" sz="1800" dirty="0"/>
              <a:t>:</a:t>
            </a: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www.banneralz.org/DementiaFriends</a:t>
            </a:r>
            <a:r>
              <a:rPr lang="en-US" sz="1800" dirty="0"/>
              <a:t>  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800" b="1" dirty="0"/>
              <a:t>Banner Sun Health Research Institute</a:t>
            </a:r>
            <a:r>
              <a:rPr lang="en-US" sz="1800" dirty="0"/>
              <a:t>: </a:t>
            </a:r>
            <a:r>
              <a:rPr lang="en-US" sz="1800" dirty="0">
                <a:hlinkClick r:id="rId5"/>
              </a:rPr>
              <a:t>www.bannershri.org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Dementia Friends USA</a:t>
            </a:r>
            <a:r>
              <a:rPr lang="en-US" sz="1800" dirty="0"/>
              <a:t>: </a:t>
            </a:r>
            <a:r>
              <a:rPr lang="en-US" sz="1800" dirty="0">
                <a:hlinkClick r:id="rId6"/>
              </a:rPr>
              <a:t>dementiafriendsusa.org</a:t>
            </a: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group of seniors coffee get together shutterstock_740048914">
            <a:extLst>
              <a:ext uri="{FF2B5EF4-FFF2-40B4-BE49-F238E27FC236}">
                <a16:creationId xmlns:a16="http://schemas.microsoft.com/office/drawing/2014/main" id="{B40BB171-95C9-4CD7-B322-E2650038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2958"/>
          <a:stretch>
            <a:fillRect/>
          </a:stretch>
        </p:blipFill>
        <p:spPr bwMode="auto">
          <a:xfrm>
            <a:off x="2133310" y="1276034"/>
            <a:ext cx="4877380" cy="24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8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B988-7D64-4712-8298-8B9298B9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Friends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EC0C-C894-42DD-9585-76F585D8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Dementia Friends Information Sessions and Champion Training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If you are interested in sharing upcoming sessions or in becoming a Dementia Friends Champion who presents information sessions like this one, please email:</a:t>
            </a:r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r>
              <a:rPr lang="en-US" b="1" dirty="0"/>
              <a:t>Janice.Greeno@bannerhealth.com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080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F619B-54E8-F540-9975-7AAC0F37B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39" y="2488557"/>
            <a:ext cx="2584048" cy="25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28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30984</TotalTime>
  <Words>354</Words>
  <Application>Microsoft Macintosh PowerPoint</Application>
  <PresentationFormat>On-screen Show (4:3)</PresentationFormat>
  <Paragraphs>71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Courier New</vt:lpstr>
      <vt:lpstr>Custom Design</vt:lpstr>
      <vt:lpstr>Document</vt:lpstr>
      <vt:lpstr>Communication Tips</vt:lpstr>
      <vt:lpstr>Five Key Messages</vt:lpstr>
      <vt:lpstr>Turn Your Understanding into Action</vt:lpstr>
      <vt:lpstr>Resources at Sky Harbor</vt:lpstr>
      <vt:lpstr>Resources</vt:lpstr>
      <vt:lpstr>Resources - Learn More</vt:lpstr>
      <vt:lpstr>Dementia Friends Sessions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Dementia Friends Information Session will begin at 10:30am</dc:title>
  <dc:creator>Greeno, Janice J</dc:creator>
  <cp:lastModifiedBy>Tamara Statz</cp:lastModifiedBy>
  <cp:revision>48</cp:revision>
  <dcterms:created xsi:type="dcterms:W3CDTF">2020-04-20T23:26:02Z</dcterms:created>
  <dcterms:modified xsi:type="dcterms:W3CDTF">2021-10-15T15:35:26Z</dcterms:modified>
</cp:coreProperties>
</file>