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90" r:id="rId2"/>
    <p:sldId id="354" r:id="rId3"/>
    <p:sldId id="320" r:id="rId4"/>
    <p:sldId id="356" r:id="rId5"/>
    <p:sldId id="348" r:id="rId6"/>
    <p:sldId id="350" r:id="rId7"/>
    <p:sldId id="319" r:id="rId8"/>
    <p:sldId id="321" r:id="rId9"/>
    <p:sldId id="322" r:id="rId10"/>
    <p:sldId id="353" r:id="rId11"/>
    <p:sldId id="327" r:id="rId12"/>
    <p:sldId id="34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i Weiss" initials="SW" lastIdx="5" clrIdx="0"/>
  <p:cmAuthor id="1" name="Emily Farah-Miller" initials="E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2"/>
    <a:srgbClr val="FFCB06"/>
    <a:srgbClr val="A2968A"/>
    <a:srgbClr val="450475"/>
    <a:srgbClr val="461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5714" autoAdjust="0"/>
  </p:normalViewPr>
  <p:slideViewPr>
    <p:cSldViewPr snapToGrid="0" snapToObjects="1">
      <p:cViewPr varScale="1">
        <p:scale>
          <a:sx n="109" d="100"/>
          <a:sy n="109" d="100"/>
        </p:scale>
        <p:origin x="2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29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74D4F100-069A-084B-99CC-6D65130C3537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747ED082-64DF-5A49-8EBF-B56BE87A1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BCAB0782-34AD-C543-A861-C958F9C0C2A9}" type="datetimeFigureOut">
              <a:rPr lang="en-US" smtClean="0"/>
              <a:pPr/>
              <a:t>10/15/21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B4205691-4638-D345-8B63-0BDCF5E86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7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6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2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7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401">
              <a:defRPr/>
            </a:pPr>
            <a:r>
              <a:rPr lang="en-US" b="1" dirty="0"/>
              <a:t>BOTH (Introductions)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1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4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3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0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451">
              <a:defRPr/>
            </a:pPr>
            <a:r>
              <a:rPr lang="en-US" b="1" dirty="0"/>
              <a:t>JAN</a:t>
            </a:r>
          </a:p>
          <a:p>
            <a:pPr defTabSz="453451"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1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451">
              <a:defRPr/>
            </a:pPr>
            <a:endParaRPr lang="en-US" dirty="0"/>
          </a:p>
          <a:p>
            <a:pPr defTabSz="453451">
              <a:defRPr/>
            </a:pPr>
            <a:r>
              <a:rPr lang="en-US" b="1" dirty="0"/>
              <a:t>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4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0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451">
              <a:defRPr/>
            </a:pPr>
            <a:r>
              <a:rPr lang="en-US" b="1" dirty="0"/>
              <a:t>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05691-4638-D345-8B63-0BDCF5E860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9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621360" y="6350241"/>
            <a:ext cx="522640" cy="310499"/>
          </a:xfrm>
          <a:prstGeom prst="rect">
            <a:avLst/>
          </a:prstGeom>
          <a:solidFill>
            <a:srgbClr val="FFCB0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66279" y="442578"/>
            <a:ext cx="6955081" cy="4286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407CC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77934167"/>
              </p:ext>
            </p:extLst>
          </p:nvPr>
        </p:nvGraphicFramePr>
        <p:xfrm>
          <a:off x="199411" y="995932"/>
          <a:ext cx="8711070" cy="2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6235700" imgH="317500" progId="Word.Document.12">
                  <p:embed/>
                </p:oleObj>
              </mc:Choice>
              <mc:Fallback>
                <p:oleObj name="Document" r:id="rId3" imgW="62357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411" y="995932"/>
                        <a:ext cx="8711070" cy="28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3659"/>
            <a:ext cx="1017905" cy="9833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621360" y="6251698"/>
            <a:ext cx="50165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8B43E9-7A68-2746-BE77-F6D54F022ACE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34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66279" y="442578"/>
            <a:ext cx="6955081" cy="4286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407CC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3659"/>
            <a:ext cx="1017905" cy="9833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35940775"/>
              </p:ext>
            </p:extLst>
          </p:nvPr>
        </p:nvGraphicFramePr>
        <p:xfrm>
          <a:off x="199411" y="995932"/>
          <a:ext cx="8711070" cy="28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4" imgW="6235700" imgH="317500" progId="Word.Document.12">
                  <p:embed/>
                </p:oleObj>
              </mc:Choice>
              <mc:Fallback>
                <p:oleObj name="Document" r:id="rId4" imgW="62357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11" y="995932"/>
                        <a:ext cx="8711070" cy="28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8621360" y="6350241"/>
            <a:ext cx="522640" cy="310499"/>
          </a:xfrm>
          <a:prstGeom prst="rect">
            <a:avLst/>
          </a:prstGeom>
          <a:solidFill>
            <a:srgbClr val="FFCB0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21360" y="6251698"/>
            <a:ext cx="501650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8B43E9-7A68-2746-BE77-F6D54F022ACE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19811" y="2"/>
            <a:ext cx="8280763" cy="556471"/>
            <a:chOff x="1710730" y="3563568"/>
            <a:chExt cx="6842911" cy="173104"/>
          </a:xfrm>
        </p:grpSpPr>
        <p:sp>
          <p:nvSpPr>
            <p:cNvPr id="6" name="Rectangle 5"/>
            <p:cNvSpPr/>
            <p:nvPr userDrawn="1"/>
          </p:nvSpPr>
          <p:spPr>
            <a:xfrm>
              <a:off x="1710730" y="3563568"/>
              <a:ext cx="2183015" cy="173104"/>
            </a:xfrm>
            <a:prstGeom prst="rect">
              <a:avLst/>
            </a:prstGeom>
            <a:solidFill>
              <a:srgbClr val="A296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40678" y="3563568"/>
              <a:ext cx="2183015" cy="173104"/>
            </a:xfrm>
            <a:prstGeom prst="rect">
              <a:avLst/>
            </a:prstGeom>
            <a:solidFill>
              <a:srgbClr val="407C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370626" y="3563568"/>
              <a:ext cx="2183015" cy="173104"/>
            </a:xfrm>
            <a:prstGeom prst="rect">
              <a:avLst/>
            </a:prstGeom>
            <a:solidFill>
              <a:srgbClr val="FFCB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04" y="3822970"/>
            <a:ext cx="4874419" cy="21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6F28EF-2ABE-4245-9EA0-EB386399BD25}" type="datetime1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09765FC-AC73-7545-B8A6-7CA04DE7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666279" y="442578"/>
            <a:ext cx="6955081" cy="428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bg1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https://lh6.googleusercontent.com/ZRTKGm6yzmQ3dPR27l8lomXWITFBpSZPUWUy_XI0MJO62-gTY2cBhD9G_QVIPWInBJL4dV8SYsUEPYcm2WwykD8rWvFY4e-GrzYiGiHy7mvLDxRB140Nq-F8Y6DsuJDA6SG5UV2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famerica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AB2D7-DCDE-4AFB-B1E7-E4169769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573730"/>
            <a:ext cx="3624602" cy="1511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cs typeface="+mj-cs"/>
              </a:rPr>
              <a:t>Thank you for joining us!</a:t>
            </a:r>
            <a:br>
              <a:rPr lang="en-US" sz="2100" dirty="0">
                <a:solidFill>
                  <a:srgbClr val="407CC2"/>
                </a:solidFill>
                <a:latin typeface="+mj-lt"/>
                <a:cs typeface="+mj-cs"/>
              </a:rPr>
            </a:br>
            <a:r>
              <a:rPr lang="en-US" sz="2100" dirty="0">
                <a:solidFill>
                  <a:srgbClr val="407CC2"/>
                </a:solidFill>
                <a:latin typeface="+mj-lt"/>
                <a:cs typeface="+mj-cs"/>
              </a:rPr>
              <a:t>The Dementia Friends Information Session               will begin shortly.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185062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BB8F9-8C32-45A8-BC3A-CC808140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78" y="230944"/>
            <a:ext cx="4236976" cy="2277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AE7B6-3697-9545-BC59-FAF05C585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170" y="4291323"/>
            <a:ext cx="1917082" cy="93949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E2EAC7-FF9B-C44C-8297-BE715ACFD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382152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Session will last 1 hour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a pen &amp; paper handy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Feel free to use the chat box at any time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ready to participate!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ACCA961-A269-604D-884C-2994BE65A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543" y="31098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5" descr="https://lh6.googleusercontent.com/ZRTKGm6yzmQ3dPR27l8lomXWITFBpSZPUWUy_XI0MJO62-gTY2cBhD9G_QVIPWInBJL4dV8SYsUEPYcm2WwykD8rWvFY4e-GrzYiGiHy7mvLDxRB140Nq-F8Y6DsuJDA6SG5UV2d">
            <a:extLst>
              <a:ext uri="{FF2B5EF4-FFF2-40B4-BE49-F238E27FC236}">
                <a16:creationId xmlns:a16="http://schemas.microsoft.com/office/drawing/2014/main" id="{D9E1CD73-916B-DE45-85D9-4028DD2B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52" y="4222648"/>
            <a:ext cx="1741571" cy="10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CA297-E6AB-144A-9733-F2D745EE6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8976" y="5536515"/>
            <a:ext cx="1566456" cy="1084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C058B-EC2A-4C47-8528-7119B7B67F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47" r="11179"/>
          <a:stretch/>
        </p:blipFill>
        <p:spPr>
          <a:xfrm>
            <a:off x="4990198" y="5410939"/>
            <a:ext cx="1887403" cy="1376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0AE44-9DBA-4540-8024-BD709E991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714"/>
            <a:ext cx="8229600" cy="40034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Dementia is not a normal part of aging. </a:t>
            </a:r>
          </a:p>
          <a:p>
            <a:pPr lvl="0"/>
            <a:r>
              <a:rPr lang="en-US" dirty="0"/>
              <a:t>Dementia is caused by diseases of the brain.</a:t>
            </a:r>
          </a:p>
          <a:p>
            <a:pPr lvl="0"/>
            <a:r>
              <a:rPr lang="en-US" dirty="0"/>
              <a:t>Dementia is not just about having memory problems. </a:t>
            </a:r>
          </a:p>
          <a:p>
            <a:pPr lvl="0"/>
            <a:r>
              <a:rPr lang="en-US" dirty="0"/>
              <a:t>It is possible to have a good quality of life with dementia.</a:t>
            </a:r>
          </a:p>
          <a:p>
            <a:pPr lvl="0"/>
            <a:r>
              <a:rPr lang="en-US" dirty="0"/>
              <a:t>There’s more to the person than the dementia.  </a:t>
            </a:r>
          </a:p>
        </p:txBody>
      </p:sp>
    </p:spTree>
    <p:extLst>
      <p:ext uri="{BB962C8B-B14F-4D97-AF65-F5344CB8AC3E}">
        <p14:creationId xmlns:p14="http://schemas.microsoft.com/office/powerpoint/2010/main" val="116421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and the Brain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150" y="1529080"/>
            <a:ext cx="4834530" cy="483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32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565086-E98B-44C1-9137-B17B47BCC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423" y="1636889"/>
            <a:ext cx="4639733" cy="40887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A24684C-B9F7-AC4F-94C4-AF302ABA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279" y="442578"/>
            <a:ext cx="6955081" cy="428613"/>
          </a:xfrm>
        </p:spPr>
        <p:txBody>
          <a:bodyPr/>
          <a:lstStyle/>
          <a:p>
            <a:r>
              <a:rPr lang="en-US" dirty="0"/>
              <a:t>Bookcase Story</a:t>
            </a:r>
          </a:p>
        </p:txBody>
      </p:sp>
    </p:spTree>
    <p:extLst>
      <p:ext uri="{BB962C8B-B14F-4D97-AF65-F5344CB8AC3E}">
        <p14:creationId xmlns:p14="http://schemas.microsoft.com/office/powerpoint/2010/main" val="9033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01" y="3810153"/>
            <a:ext cx="5227367" cy="2811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332" y="6356352"/>
            <a:ext cx="1479468" cy="3769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2970" y="6345005"/>
            <a:ext cx="75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A2968A"/>
                </a:solidFill>
                <a:latin typeface="Arial"/>
                <a:cs typeface="Arial"/>
              </a:rPr>
              <a:t>© 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254" y="646971"/>
            <a:ext cx="89394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07CC2"/>
                </a:solidFill>
                <a:latin typeface="Arial Rounded MT Bold"/>
                <a:cs typeface="Arial Rounded MT Bold"/>
              </a:rPr>
              <a:t>Dementia Friends</a:t>
            </a:r>
          </a:p>
          <a:p>
            <a:pPr algn="ctr"/>
            <a:r>
              <a:rPr lang="en-US" sz="3600" b="1" dirty="0">
                <a:solidFill>
                  <a:srgbClr val="407CC2"/>
                </a:solidFill>
                <a:latin typeface="Arial Rounded MT Bold"/>
                <a:cs typeface="Arial" panose="020B0604020202020204" pitchFamily="34" charset="0"/>
              </a:rPr>
              <a:t>Information Session</a:t>
            </a:r>
            <a:endParaRPr lang="en-US" sz="3600" b="1" dirty="0">
              <a:solidFill>
                <a:srgbClr val="407C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407CC2"/>
                </a:solidFill>
                <a:latin typeface="Arial Rounded MT Bold"/>
                <a:cs typeface="Arial Rounded MT Bold"/>
              </a:rPr>
              <a:t>Changing the Way People Think, </a:t>
            </a:r>
          </a:p>
          <a:p>
            <a:pPr algn="ctr"/>
            <a:r>
              <a:rPr lang="en-US" sz="2400" b="1" dirty="0">
                <a:solidFill>
                  <a:srgbClr val="407CC2"/>
                </a:solidFill>
                <a:latin typeface="Arial Rounded MT Bold"/>
                <a:cs typeface="Arial Rounded MT Bold"/>
              </a:rPr>
              <a:t>Act and Talk About Dementia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 Rounded MT Bold"/>
              <a:cs typeface="Arial Rounded MT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6F50-9D94-4F7A-AB92-178A6CE848A5}"/>
              </a:ext>
            </a:extLst>
          </p:cNvPr>
          <p:cNvSpPr/>
          <p:nvPr/>
        </p:nvSpPr>
        <p:spPr>
          <a:xfrm>
            <a:off x="-1299518" y="2910563"/>
            <a:ext cx="6685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Keller, Policy Fellow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Mayor Kate Gallego</a:t>
            </a:r>
          </a:p>
          <a:p>
            <a:pPr algn="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47A494-E409-9D46-9453-707C97D5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2" y="5645290"/>
            <a:ext cx="2312893" cy="11334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56755F-9764-C54F-BC60-BA1022BAD1BD}"/>
              </a:ext>
            </a:extLst>
          </p:cNvPr>
          <p:cNvSpPr/>
          <p:nvPr/>
        </p:nvSpPr>
        <p:spPr>
          <a:xfrm>
            <a:off x="4185920" y="2942914"/>
            <a:ext cx="451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Dougherty, MS, RN, FAAN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President, TravALZ/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Dementia Friends Tempe</a:t>
            </a:r>
          </a:p>
          <a:p>
            <a:pPr algn="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Dementia Friends?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7" y="1588857"/>
            <a:ext cx="5114443" cy="35606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Developed by the Alzheimer’s Society in the United Kingdom</a:t>
            </a:r>
          </a:p>
          <a:p>
            <a:r>
              <a:rPr lang="en-US" sz="2400" dirty="0"/>
              <a:t>Now in the United States</a:t>
            </a:r>
          </a:p>
          <a:p>
            <a:r>
              <a:rPr lang="en-US" sz="2400" dirty="0"/>
              <a:t>Help community members:</a:t>
            </a:r>
          </a:p>
          <a:p>
            <a:pPr lvl="1"/>
            <a:r>
              <a:rPr lang="en-US" dirty="0"/>
              <a:t>Understand what dementia is</a:t>
            </a:r>
          </a:p>
          <a:p>
            <a:pPr lvl="1"/>
            <a:r>
              <a:rPr lang="en-US" dirty="0"/>
              <a:t>How dementia affects people</a:t>
            </a:r>
          </a:p>
          <a:p>
            <a:pPr lvl="1"/>
            <a:r>
              <a:rPr lang="en-US" dirty="0"/>
              <a:t>How we can make a difference in the lives of people with dementia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76" y="2313178"/>
            <a:ext cx="3512543" cy="22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Friendly Arizona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F4C778C-C8D6-4E5F-ADE5-5F853D76A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0" y="1623634"/>
            <a:ext cx="4180827" cy="479178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1DCBAE-3143-4418-A0FB-430AB0526944}"/>
              </a:ext>
            </a:extLst>
          </p:cNvPr>
          <p:cNvSpPr/>
          <p:nvPr/>
        </p:nvSpPr>
        <p:spPr>
          <a:xfrm>
            <a:off x="4781550" y="3591046"/>
            <a:ext cx="3958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One Community at a Time….. </a:t>
            </a:r>
            <a:br>
              <a:rPr lang="en-US" sz="2400" i="1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1. Tempe, Arizona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2. Surprise, Arizona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3. Scottsdale, Arizona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4. </a:t>
            </a:r>
            <a:r>
              <a:rPr lang="en-US" sz="2800" b="1" dirty="0">
                <a:solidFill>
                  <a:srgbClr val="0070C0"/>
                </a:solidFill>
              </a:rPr>
              <a:t>Phoenix, Arizona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5. Mesa, Arizona</a:t>
            </a:r>
          </a:p>
          <a:p>
            <a:r>
              <a:rPr lang="en-US" dirty="0">
                <a:solidFill>
                  <a:srgbClr val="0070C0"/>
                </a:solidFill>
              </a:rPr>
              <a:t>6. Glendale, Arizona</a:t>
            </a:r>
            <a:br>
              <a:rPr lang="en-US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Dementia Friendly America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dirty="0">
                <a:hlinkClick r:id="rId4"/>
              </a:rPr>
              <a:t>www.dfamerica.org</a:t>
            </a:r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D0EBD6-6B34-4F4A-A313-390B95D389BA}"/>
              </a:ext>
            </a:extLst>
          </p:cNvPr>
          <p:cNvSpPr txBox="1">
            <a:spLocks/>
          </p:cNvSpPr>
          <p:nvPr/>
        </p:nvSpPr>
        <p:spPr>
          <a:xfrm>
            <a:off x="4833259" y="3120012"/>
            <a:ext cx="3906485" cy="308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Making Arizona Dementia Friendly </a:t>
            </a:r>
          </a:p>
        </p:txBody>
      </p:sp>
    </p:spTree>
    <p:extLst>
      <p:ext uri="{BB962C8B-B14F-4D97-AF65-F5344CB8AC3E}">
        <p14:creationId xmlns:p14="http://schemas.microsoft.com/office/powerpoint/2010/main" val="65298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DAAA-276F-4F8D-828D-27634CF4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AF51-1B74-49DA-A2F5-374F560F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089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Over 6 million Americans have Alzheimer’s Disease</a:t>
            </a:r>
          </a:p>
          <a:p>
            <a:r>
              <a:rPr lang="en-US" sz="2400" dirty="0"/>
              <a:t>150,000 Arizonans aged 65+ live with disease </a:t>
            </a:r>
          </a:p>
          <a:p>
            <a:r>
              <a:rPr lang="en-US" sz="2400" dirty="0"/>
              <a:t>262,000 AZ family caregivers are affected, with 53.5% reporting chronic health conditions themselves</a:t>
            </a:r>
          </a:p>
          <a:p>
            <a:r>
              <a:rPr lang="en-US" sz="2400" dirty="0"/>
              <a:t>Projected increase in Arizona cases: 33% by 2025 </a:t>
            </a:r>
          </a:p>
          <a:p>
            <a:pPr lvl="1"/>
            <a:r>
              <a:rPr lang="en-US" sz="2100" dirty="0"/>
              <a:t>Fastest growing state in the nation with 200,000 cases expected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Impact of COVID-19: Alzheimer’s and dementia deaths have increased during the pandemic. Arizona: 30.4% higher with 1,532 more deaths in 2020 than had been projected.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500" b="1" dirty="0"/>
              <a:t>According to the Alzheimer’s Association:</a:t>
            </a:r>
            <a:endParaRPr lang="en-US" sz="2100" dirty="0"/>
          </a:p>
          <a:p>
            <a:pPr lvl="1"/>
            <a:r>
              <a:rPr lang="en-US" sz="2100" dirty="0"/>
              <a:t>10% of 60+ persons have dementia</a:t>
            </a:r>
          </a:p>
          <a:p>
            <a:pPr lvl="1"/>
            <a:r>
              <a:rPr lang="en-US" sz="2100" dirty="0"/>
              <a:t>50% of 85+ have dementia</a:t>
            </a:r>
          </a:p>
          <a:p>
            <a:pPr lvl="1"/>
            <a:r>
              <a:rPr lang="en-US" sz="2100" dirty="0"/>
              <a:t>Discrimination is reported to be a barrier to Alzheimer’s and dementia care*</a:t>
            </a:r>
          </a:p>
          <a:p>
            <a:pPr marL="457200" lvl="1" indent="0">
              <a:buNone/>
            </a:pPr>
            <a:r>
              <a:rPr lang="en-US" dirty="0"/>
              <a:t>					</a:t>
            </a:r>
          </a:p>
          <a:p>
            <a:pPr marL="457200" lvl="1" indent="0">
              <a:buNone/>
            </a:pPr>
            <a:r>
              <a:rPr lang="en-US" sz="1500" b="1" dirty="0"/>
              <a:t>*2021 Alzheimer’s Disease Facts and Figures, Alzheimer’s Association, </a:t>
            </a:r>
            <a:r>
              <a:rPr lang="en-US" sz="1500" b="1" dirty="0" err="1"/>
              <a:t>ALZ.org</a:t>
            </a:r>
            <a:endParaRPr lang="en-US" sz="1500" b="1" dirty="0"/>
          </a:p>
          <a:p>
            <a:pPr marL="457200" lvl="1" indent="0">
              <a:buNone/>
            </a:pPr>
            <a:endParaRPr lang="en-US" sz="9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6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6579-3ECA-4054-AA1A-519B63B1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About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5B7C-0F30-4B21-812A-F4447C6F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What is one word that comes to mind when you hear the word </a:t>
            </a:r>
          </a:p>
          <a:p>
            <a:pPr marL="0" indent="0" algn="ctr">
              <a:buNone/>
            </a:pPr>
            <a:r>
              <a:rPr lang="en-US" sz="3600" dirty="0"/>
              <a:t>“dementia”?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______________________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4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Dementia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021" y="1559302"/>
            <a:ext cx="5786842" cy="465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78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Aging vs. Alzheimer’s </a:t>
            </a:r>
          </a:p>
        </p:txBody>
      </p:sp>
      <p:pic>
        <p:nvPicPr>
          <p:cNvPr id="3" name="Picture 2" descr="NormalAging-Char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1" y="1628208"/>
            <a:ext cx="7166651" cy="45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Aging vs. Alzheimer’s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" y="1628208"/>
            <a:ext cx="7061584" cy="45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93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30984</TotalTime>
  <Words>441</Words>
  <Application>Microsoft Macintosh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Custom Design</vt:lpstr>
      <vt:lpstr>Document</vt:lpstr>
      <vt:lpstr>Thank you for joining us! The Dementia Friends Information Session               will begin shortly.</vt:lpstr>
      <vt:lpstr>PowerPoint Presentation</vt:lpstr>
      <vt:lpstr>What is Dementia Friends?</vt:lpstr>
      <vt:lpstr>Dementia Friendly Arizona</vt:lpstr>
      <vt:lpstr>Relevant Statistics</vt:lpstr>
      <vt:lpstr>Thoughts About Dementia</vt:lpstr>
      <vt:lpstr>Types of Dementia</vt:lpstr>
      <vt:lpstr>Normal Aging vs. Alzheimer’s </vt:lpstr>
      <vt:lpstr>Normal Aging vs. Alzheimer’s </vt:lpstr>
      <vt:lpstr>Five Key Messages</vt:lpstr>
      <vt:lpstr>Dementia and the Brain</vt:lpstr>
      <vt:lpstr>Bookcase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Dementia Friends Information Session will begin at 10:30am</dc:title>
  <dc:creator>Greeno, Janice J</dc:creator>
  <cp:lastModifiedBy>Tamara Statz</cp:lastModifiedBy>
  <cp:revision>48</cp:revision>
  <dcterms:created xsi:type="dcterms:W3CDTF">2020-04-20T23:26:02Z</dcterms:created>
  <dcterms:modified xsi:type="dcterms:W3CDTF">2021-10-15T15:36:30Z</dcterms:modified>
</cp:coreProperties>
</file>