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4" r:id="rId1"/>
  </p:sldMasterIdLst>
  <p:notesMasterIdLst>
    <p:notesMasterId r:id="rId16"/>
  </p:notesMasterIdLst>
  <p:handoutMasterIdLst>
    <p:handoutMasterId r:id="rId17"/>
  </p:handoutMasterIdLst>
  <p:sldIdLst>
    <p:sldId id="259" r:id="rId2"/>
    <p:sldId id="281" r:id="rId3"/>
    <p:sldId id="294" r:id="rId4"/>
    <p:sldId id="292" r:id="rId5"/>
    <p:sldId id="295" r:id="rId6"/>
    <p:sldId id="296" r:id="rId7"/>
    <p:sldId id="287" r:id="rId8"/>
    <p:sldId id="297" r:id="rId9"/>
    <p:sldId id="293" r:id="rId10"/>
    <p:sldId id="286" r:id="rId11"/>
    <p:sldId id="283" r:id="rId12"/>
    <p:sldId id="284" r:id="rId13"/>
    <p:sldId id="289" r:id="rId14"/>
    <p:sldId id="29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81"/>
            <p14:sldId id="294"/>
            <p14:sldId id="292"/>
            <p14:sldId id="295"/>
            <p14:sldId id="296"/>
            <p14:sldId id="287"/>
            <p14:sldId id="297"/>
            <p14:sldId id="293"/>
            <p14:sldId id="286"/>
            <p14:sldId id="283"/>
            <p14:sldId id="284"/>
            <p14:sldId id="289"/>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3174" autoAdjust="0"/>
    <p:restoredTop sz="38264" autoAdjust="0"/>
  </p:normalViewPr>
  <p:slideViewPr>
    <p:cSldViewPr>
      <p:cViewPr varScale="1">
        <p:scale>
          <a:sx n="24" d="100"/>
          <a:sy n="24" d="100"/>
        </p:scale>
        <p:origin x="-2580" y="-9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11/14/2023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529736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11/14/2023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239887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dsunflower.com/uk/insights/post/airports-around-the-worl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dirty="0" smtClean="0"/>
              <a:t>I am</a:t>
            </a:r>
            <a:r>
              <a:rPr lang="en-US" sz="1200" baseline="0" dirty="0" smtClean="0"/>
              <a:t> a reference librarian and have worked in and with special, academic, and public libraries since the mid-1970s working with people across all ages.  I have done training sessions for librarians in Montana and staff at Missoula Public Library on services to seniors and to those living with dementia.  You may be familiar with the annotated bibliography  that I created on books for </a:t>
            </a:r>
            <a:r>
              <a:rPr lang="en-US" sz="1200" b="0" i="0" kern="1200" dirty="0" smtClean="0">
                <a:solidFill>
                  <a:schemeClr val="tx1"/>
                </a:solidFill>
                <a:effectLst/>
                <a:latin typeface="+mn-lt"/>
                <a:ea typeface="+mn-ea"/>
                <a:cs typeface="+mn-cs"/>
              </a:rPr>
              <a:t>children and young adults about Alzheimer’s (</a:t>
            </a:r>
            <a:r>
              <a:rPr lang="en-US" sz="1200" b="0" i="0" kern="1200" baseline="0" dirty="0" smtClean="0">
                <a:solidFill>
                  <a:schemeClr val="tx1"/>
                </a:solidFill>
                <a:effectLst/>
                <a:latin typeface="+mn-lt"/>
                <a:ea typeface="+mn-ea"/>
                <a:cs typeface="+mn-cs"/>
              </a:rPr>
              <a:t> a resource on your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lvl="0"/>
            <a:endParaRPr lang="en-US" sz="120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Several years into my time at Missoula</a:t>
            </a:r>
            <a:r>
              <a:rPr lang="en-US" sz="1200" baseline="0" dirty="0" smtClean="0"/>
              <a:t> PL I found  </a:t>
            </a:r>
            <a:r>
              <a:rPr lang="en-US" sz="1200" baseline="0" dirty="0" smtClean="0"/>
              <a:t>the resource, </a:t>
            </a:r>
            <a:r>
              <a:rPr lang="en-US" sz="1200" dirty="0" smtClean="0"/>
              <a:t>Dementia </a:t>
            </a:r>
            <a:r>
              <a:rPr lang="en-US" sz="1200" dirty="0" smtClean="0"/>
              <a:t>Friendly America .  This provided great</a:t>
            </a:r>
            <a:r>
              <a:rPr lang="en-US" sz="1200" baseline="0" dirty="0" smtClean="0"/>
              <a:t> training tools for me as I broadened the services that the library was </a:t>
            </a:r>
            <a:r>
              <a:rPr lang="en-US" sz="1200" baseline="0" dirty="0" smtClean="0"/>
              <a:t>providing to seniors living with dementia.</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Dementia Friendly America</a:t>
            </a:r>
            <a:r>
              <a:rPr lang="en-US" sz="1200" baseline="0" dirty="0" smtClean="0"/>
              <a:t> has been around since 2015 and their guides are based on sectors within the community with training materials designed specifically for those sectors.  These include but are not limited to airports, libraries, banks, faith communities, etc.  </a:t>
            </a:r>
            <a:r>
              <a:rPr lang="en-US" sz="1200" baseline="0" dirty="0" smtClean="0"/>
              <a:t>I always recommend it to </a:t>
            </a:r>
            <a:r>
              <a:rPr lang="en-US" sz="1200" baseline="0" dirty="0" err="1" smtClean="0"/>
              <a:t>libraies</a:t>
            </a:r>
            <a:r>
              <a:rPr lang="en-US" sz="1200" baseline="0" dirty="0" smtClean="0"/>
              <a:t> when sharing information or doing trainings.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Sunflower Lanyard</a:t>
            </a:r>
            <a:r>
              <a:rPr lang="en-US" dirty="0" smtClean="0"/>
              <a:t> international program, begun in 2016 at airports in the UK, includes </a:t>
            </a:r>
            <a:r>
              <a:rPr lang="en-US" sz="1200" b="0" i="0" kern="1200" dirty="0" smtClean="0">
                <a:solidFill>
                  <a:schemeClr val="tx1"/>
                </a:solidFill>
                <a:effectLst/>
                <a:latin typeface="+mn-lt"/>
                <a:ea typeface="+mn-ea"/>
                <a:cs typeface="+mn-cs"/>
              </a:rPr>
              <a:t>businesses ranging from retail, travel and tourism, and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transport including over </a:t>
            </a:r>
            <a:r>
              <a:rPr lang="en-US" sz="1200" b="0" i="0" u="none" strike="noStrike" kern="1200" dirty="0" smtClean="0">
                <a:solidFill>
                  <a:schemeClr val="tx1"/>
                </a:solidFill>
                <a:effectLst/>
                <a:latin typeface="+mn-lt"/>
                <a:ea typeface="+mn-ea"/>
                <a:cs typeface="+mn-cs"/>
                <a:hlinkClick r:id="rId3"/>
              </a:rPr>
              <a:t>200 airports</a:t>
            </a:r>
            <a:r>
              <a:rPr lang="en-US" sz="1200" b="0" i="0" kern="120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Some </a:t>
            </a:r>
            <a:r>
              <a:rPr lang="en-US" sz="1200" b="0" i="0" kern="1200" dirty="0" smtClean="0">
                <a:solidFill>
                  <a:schemeClr val="tx1"/>
                </a:solidFill>
                <a:effectLst/>
                <a:latin typeface="+mn-lt"/>
                <a:ea typeface="+mn-ea"/>
                <a:cs typeface="+mn-cs"/>
              </a:rPr>
              <a:t>disabilities, conditions or chronic illnesses are not immediately obvious to others.  </a:t>
            </a:r>
            <a:r>
              <a:rPr lang="en-US" sz="1200" b="0" i="0" kern="1200" baseline="0" dirty="0" smtClean="0">
                <a:solidFill>
                  <a:schemeClr val="tx1"/>
                </a:solidFill>
                <a:effectLst/>
                <a:latin typeface="+mn-lt"/>
                <a:ea typeface="+mn-ea"/>
                <a:cs typeface="+mn-cs"/>
              </a:rPr>
              <a:t>So, this </a:t>
            </a:r>
            <a:r>
              <a:rPr lang="en-US" sz="1200" b="0" i="0" kern="1200" baseline="0" dirty="0" smtClean="0">
                <a:solidFill>
                  <a:schemeClr val="tx1"/>
                </a:solidFill>
                <a:effectLst/>
                <a:latin typeface="+mn-lt"/>
                <a:ea typeface="+mn-ea"/>
                <a:cs typeface="+mn-cs"/>
              </a:rPr>
              <a:t>program focuses on disabilities that are not apparent and covers ADHHD and Alzheimer’s through Tourette Syndrome and Ulcerative Colitis.  </a:t>
            </a:r>
            <a:r>
              <a:rPr lang="en-US" sz="1200" b="0" i="0" kern="1200" dirty="0" smtClean="0">
                <a:solidFill>
                  <a:schemeClr val="tx1"/>
                </a:solidFill>
                <a:effectLst/>
                <a:latin typeface="+mn-lt"/>
                <a:ea typeface="+mn-ea"/>
                <a:cs typeface="+mn-cs"/>
              </a:rPr>
              <a:t>The Sunflower has been launched </a:t>
            </a:r>
            <a:r>
              <a:rPr lang="en-US" sz="1200" b="0" i="0" kern="1200" dirty="0" smtClean="0">
                <a:solidFill>
                  <a:schemeClr val="tx1"/>
                </a:solidFill>
                <a:effectLst/>
                <a:latin typeface="+mn-lt"/>
                <a:ea typeface="+mn-ea"/>
                <a:cs typeface="+mn-cs"/>
              </a:rPr>
              <a:t>at</a:t>
            </a:r>
            <a:r>
              <a:rPr lang="en-US" sz="1200" b="0" i="0" kern="1200" baseline="0" dirty="0" smtClean="0">
                <a:solidFill>
                  <a:schemeClr val="tx1"/>
                </a:solidFill>
                <a:effectLst/>
                <a:latin typeface="+mn-lt"/>
                <a:ea typeface="+mn-ea"/>
                <a:cs typeface="+mn-cs"/>
              </a:rPr>
              <a:t> airports</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on every continent including 81</a:t>
            </a:r>
            <a:r>
              <a:rPr lang="en-US" sz="1200" b="0" i="0" kern="1200" baseline="0" dirty="0" smtClean="0">
                <a:solidFill>
                  <a:schemeClr val="tx1"/>
                </a:solidFill>
                <a:effectLst/>
                <a:latin typeface="+mn-lt"/>
                <a:ea typeface="+mn-ea"/>
                <a:cs typeface="+mn-cs"/>
              </a:rPr>
              <a:t> airports in the </a:t>
            </a:r>
            <a:r>
              <a:rPr lang="en-US" sz="1200" b="0" i="0" kern="1200" dirty="0" smtClean="0">
                <a:solidFill>
                  <a:schemeClr val="tx1"/>
                </a:solidFill>
                <a:effectLst/>
                <a:latin typeface="+mn-lt"/>
                <a:ea typeface="+mn-ea"/>
                <a:cs typeface="+mn-cs"/>
              </a:rPr>
              <a:t>US.  Training for staff is </a:t>
            </a:r>
            <a:r>
              <a:rPr lang="en-US" sz="1200" b="0" i="0" kern="1200" dirty="0" smtClean="0">
                <a:solidFill>
                  <a:schemeClr val="tx1"/>
                </a:solidFill>
                <a:effectLst/>
                <a:latin typeface="+mn-lt"/>
                <a:ea typeface="+mn-ea"/>
                <a:cs typeface="+mn-cs"/>
              </a:rPr>
              <a:t>required and provided</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as part of the program and the cost to be a participant ranges based on the number of employees.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Kulture</a:t>
            </a:r>
            <a:r>
              <a:rPr lang="en-US" sz="1200" b="0" i="0" kern="1200" dirty="0" smtClean="0">
                <a:solidFill>
                  <a:schemeClr val="tx1"/>
                </a:solidFill>
                <a:effectLst/>
                <a:latin typeface="+mn-lt"/>
                <a:ea typeface="+mn-ea"/>
                <a:cs typeface="+mn-cs"/>
              </a:rPr>
              <a:t> City,</a:t>
            </a:r>
            <a:r>
              <a:rPr lang="en-US" sz="1200" b="0" i="0" kern="1200" baseline="0" dirty="0" smtClean="0">
                <a:solidFill>
                  <a:schemeClr val="tx1"/>
                </a:solidFill>
                <a:effectLst/>
                <a:latin typeface="+mn-lt"/>
                <a:ea typeface="+mn-ea"/>
                <a:cs typeface="+mn-cs"/>
              </a:rPr>
              <a:t> begun in 2013 and based in Alabama, focuses on venues that see large numbers of people, e.g. airports, zoos, concert halls, and also works with first responder groups to provide training to make responders more comfortable serving those with sensory disabilities.  Their focus is sensory inclusion and accessibility and they have over 1800 venues certified across the globe.</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Missoula Airport has chosen to offer training from and is certified by </a:t>
            </a:r>
            <a:r>
              <a:rPr lang="en-US" sz="1200" b="0" i="0" kern="1200" baseline="0" dirty="0" smtClean="0">
                <a:solidFill>
                  <a:schemeClr val="tx1"/>
                </a:solidFill>
                <a:effectLst/>
                <a:latin typeface="+mn-lt"/>
                <a:ea typeface="+mn-ea"/>
                <a:cs typeface="+mn-cs"/>
              </a:rPr>
              <a:t>both programs.  To ensure that airport staff complete the training they have to document their completion </a:t>
            </a:r>
            <a:r>
              <a:rPr lang="en-US" sz="1200" b="0" i="0" kern="1200" baseline="0" dirty="0" smtClean="0">
                <a:solidFill>
                  <a:schemeClr val="tx1"/>
                </a:solidFill>
                <a:effectLst/>
                <a:latin typeface="+mn-lt"/>
                <a:ea typeface="+mn-ea"/>
                <a:cs typeface="+mn-cs"/>
              </a:rPr>
              <a:t>to get their access cards </a:t>
            </a:r>
            <a:r>
              <a:rPr lang="en-US" sz="1200" b="0" i="0" kern="1200" baseline="0" dirty="0" smtClean="0">
                <a:solidFill>
                  <a:schemeClr val="tx1"/>
                </a:solidFill>
                <a:effectLst/>
                <a:latin typeface="+mn-lt"/>
                <a:ea typeface="+mn-ea"/>
                <a:cs typeface="+mn-cs"/>
              </a:rPr>
              <a:t>that gives them access to </a:t>
            </a:r>
            <a:r>
              <a:rPr lang="en-US" sz="1200" b="0" i="0" kern="1200" baseline="0" dirty="0" smtClean="0">
                <a:solidFill>
                  <a:schemeClr val="tx1"/>
                </a:solidFill>
                <a:effectLst/>
                <a:latin typeface="+mn-lt"/>
                <a:ea typeface="+mn-ea"/>
                <a:cs typeface="+mn-cs"/>
              </a:rPr>
              <a:t>staff-only areas within their workplace.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few shots from the sunflower webpage</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83008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 the senior outreach librarian</a:t>
            </a:r>
            <a:r>
              <a:rPr lang="en-US" sz="1200" baseline="0" dirty="0" smtClean="0"/>
              <a:t> at Missoula Public Library I had access to a variety of resources including the American Library Association, which I used to not only learn about programming, collection development for senior populations, and best practices, but also </a:t>
            </a:r>
            <a:r>
              <a:rPr lang="en-US" sz="1200" baseline="0" dirty="0" err="1" smtClean="0"/>
              <a:t>hpw</a:t>
            </a:r>
            <a:r>
              <a:rPr lang="en-US" sz="1200" baseline="0" dirty="0" smtClean="0"/>
              <a:t> to select materials to support readers with cognitive challenges.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Current MPL services to this population include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Programs – Memory Café – a safe social space for those with dementia and their caregivers (which includes a resource specialist from MAS to provide on-the-spot answers to caregivers)  and the Sunflower Lanyard program.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Collections – Assistive reading devices, large print and audio collections, board games, puzzles, </a:t>
            </a:r>
            <a:r>
              <a:rPr lang="en-US" sz="1200" b="0" i="0" kern="1200" dirty="0" smtClean="0">
                <a:solidFill>
                  <a:schemeClr val="tx1"/>
                </a:solidFill>
                <a:effectLst/>
                <a:latin typeface="+mn-lt"/>
                <a:ea typeface="+mn-ea"/>
                <a:cs typeface="+mn-cs"/>
              </a:rPr>
              <a:t>Memory Kits:</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Activity kits for caregivers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Home Library Service - in person library services to residential locations in Missoula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MPL</a:t>
            </a:r>
            <a:r>
              <a:rPr lang="en-US" sz="1200" b="0" i="0" kern="1200" baseline="0" dirty="0" smtClean="0">
                <a:solidFill>
                  <a:schemeClr val="tx1"/>
                </a:solidFill>
                <a:effectLst/>
                <a:latin typeface="+mn-lt"/>
                <a:ea typeface="+mn-ea"/>
                <a:cs typeface="+mn-cs"/>
              </a:rPr>
              <a:t> recently did a</a:t>
            </a:r>
            <a:r>
              <a:rPr lang="en-US" sz="1200" b="0" i="0" kern="1200" dirty="0" smtClean="0">
                <a:solidFill>
                  <a:schemeClr val="tx1"/>
                </a:solidFill>
                <a:effectLst/>
                <a:latin typeface="+mn-lt"/>
                <a:ea typeface="+mn-ea"/>
                <a:cs typeface="+mn-cs"/>
              </a:rPr>
              <a:t> survey of their Memory</a:t>
            </a:r>
            <a:r>
              <a:rPr lang="en-US" sz="1200" b="0" i="0" kern="1200" baseline="0" dirty="0" smtClean="0">
                <a:solidFill>
                  <a:schemeClr val="tx1"/>
                </a:solidFill>
                <a:effectLst/>
                <a:latin typeface="+mn-lt"/>
                <a:ea typeface="+mn-ea"/>
                <a:cs typeface="+mn-cs"/>
              </a:rPr>
              <a:t> Café attendees.  Their answers helped clarify why programming for this population is important.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What do you enjoy most about attending Memory Café?  --  “For me as the caretaker, being with others who are in the same situation. My husband has always had a love of learning so this is a great way to be informed in a comfortable setting.”</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Do you think attending Memory Café has had benefits for you or for others with whom you attend?  --   “Yes, I can laugh, be with others who are sharing my experiences.  We are getting to know each other month by month so I feel much less alone.  My husband can’t wait to get here-he gets to socialize with others who understand.”</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“I love the opportunity to visit with others who are experiencing what I'm going through. It is a time to share what works and doesn't work with loved ones experiencing memory loss.”  “We are so grateful to have a place that is entertaining, accepting and safe to be with others.  Understanding means so much.”</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extLst>
      <p:ext uri="{BB962C8B-B14F-4D97-AF65-F5344CB8AC3E}">
        <p14:creationId xmlns:p14="http://schemas.microsoft.com/office/powerpoint/2010/main" val="244248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MPL has become certified as the</a:t>
            </a:r>
            <a:r>
              <a:rPr lang="en-US" sz="1200" b="0" i="0" kern="1200" baseline="0" dirty="0" smtClean="0">
                <a:solidFill>
                  <a:schemeClr val="tx1"/>
                </a:solidFill>
                <a:effectLst/>
                <a:latin typeface="+mn-lt"/>
                <a:ea typeface="+mn-ea"/>
                <a:cs typeface="+mn-cs"/>
              </a:rPr>
              <a:t> first library in the US to adopt the Sunflower Lanyard program.  Information about this program was made available during the 2022 MLA Tri-conference which included libraries from </a:t>
            </a:r>
            <a:r>
              <a:rPr lang="en-US" sz="1200" b="0" i="0" kern="1200" dirty="0" smtClean="0">
                <a:solidFill>
                  <a:schemeClr val="tx1"/>
                </a:solidFill>
                <a:effectLst/>
                <a:latin typeface="+mn-lt"/>
                <a:ea typeface="+mn-ea"/>
                <a:cs typeface="+mn-cs"/>
              </a:rPr>
              <a:t>Montana Library Association (MLA), Pacific Northwest Library Association (PNLA)  which covers 4 states 2 provinces, Mountain Plains Library Association (MPLA) which covers 12 states.</a:t>
            </a:r>
            <a:endParaRPr lang="en-US" sz="1200" b="0" i="0" kern="1200" baseline="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4162237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315455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KPAX.com news recently did an extensive interview about </a:t>
            </a:r>
            <a:r>
              <a:rPr lang="en-US" dirty="0" smtClean="0"/>
              <a:t>library programs </a:t>
            </a:r>
            <a:r>
              <a:rPr lang="en-US" dirty="0" smtClean="0"/>
              <a:t>that</a:t>
            </a:r>
            <a:r>
              <a:rPr lang="en-US" baseline="0" dirty="0" smtClean="0"/>
              <a:t> highlighted the sunflower lanyard program as well as some of our other outreach programs , including the memory cafe.</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1054809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became a member of the</a:t>
            </a:r>
            <a:r>
              <a:rPr lang="en-US" baseline="0" dirty="0" smtClean="0"/>
              <a:t> group that is now Dementia Friendly Missoula in 2017 as a result of a conversation about what libraries were doing in the area of services for elders with dementia.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I heard about the DFAW group I suggested that we contact their leader and see what we could do to encourage the Missoula airport to not only incorporate dementia friendly spaces into their new terminal but to also train their ground employees to better respond to travelers with dementia and their families.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July 2020 I suggested to DFM that we approach the Missoula airport</a:t>
            </a:r>
            <a:r>
              <a:rPr lang="en-US" sz="1200" baseline="0" dirty="0" smtClean="0"/>
              <a:t> about becoming dementia friendly using info from research on traveling with dementia and info from the DFAWG group.  Our airport was in the midst of building their new terminal </a:t>
            </a:r>
            <a:r>
              <a:rPr lang="en-US" sz="1200" dirty="0" smtClean="0"/>
              <a:t>which presented the opportunity to make sure it met appropriate guidelines: lighting, sound, flooring, reflective surfaces, etc. as well as the opportunity to introduce training for their ground</a:t>
            </a:r>
            <a:r>
              <a:rPr lang="en-US" sz="1200" baseline="0" dirty="0" smtClean="0"/>
              <a:t> staff.  I met with the airport board 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I told the airport board, training of staff would not only empower their staff to respond appropriately to travelers but would also empower those with non-visible disabilities, like dementia, to have positive travel experiences which, research has shown to have a positive impact on those living with dementia and their families.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our recent DFAWG meeting, Jan Dougherty, our member from the Phoenix airport shared with us the workshop that she had given at their airport, the result of which was a nice write up in the </a:t>
            </a:r>
            <a:r>
              <a:rPr lang="en-US" baseline="0" dirty="0" err="1" smtClean="0"/>
              <a:t>Alzheimers</a:t>
            </a:r>
            <a:r>
              <a:rPr lang="en-US" baseline="0" dirty="0" smtClean="0"/>
              <a:t> Assn. newsletter and US News &amp; World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Some of the areas of concern that have</a:t>
            </a:r>
            <a:r>
              <a:rPr lang="en-US" sz="1200" b="0" i="0" kern="1200" baseline="0" dirty="0" smtClean="0">
                <a:solidFill>
                  <a:schemeClr val="tx1"/>
                </a:solidFill>
                <a:effectLst/>
                <a:latin typeface="+mn-lt"/>
                <a:ea typeface="+mn-ea"/>
                <a:cs typeface="+mn-cs"/>
              </a:rPr>
              <a:t> been covered by the working group include:</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Environmental </a:t>
            </a:r>
            <a:r>
              <a:rPr lang="en-US" sz="1200" b="0" i="0" kern="1200" dirty="0" smtClean="0">
                <a:solidFill>
                  <a:schemeClr val="tx1"/>
                </a:solidFill>
                <a:effectLst/>
                <a:latin typeface="+mn-lt"/>
                <a:ea typeface="+mn-ea"/>
                <a:cs typeface="+mn-cs"/>
              </a:rPr>
              <a:t>audit of air terminals and parking </a:t>
            </a:r>
            <a:r>
              <a:rPr lang="en-US" sz="1200" b="0" i="0" kern="1200" dirty="0" smtClean="0">
                <a:solidFill>
                  <a:schemeClr val="tx1"/>
                </a:solidFill>
                <a:effectLst/>
                <a:latin typeface="+mn-lt"/>
                <a:ea typeface="+mn-ea"/>
                <a:cs typeface="+mn-cs"/>
              </a:rPr>
              <a:t>areas </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Establishment/expansion of rehearsal trips for people with dementia and their care partners to become familiar with/desensitized to air travel protocol/site, including security protocol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Establishment of dementia-specific training for airport staff on all levels, including concession staff (wheelchairs and travel carts)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various environmental areas covered include:</a:t>
            </a:r>
          </a:p>
          <a:p>
            <a:r>
              <a:rPr lang="en-US" sz="1200" b="0" i="0" kern="1200" dirty="0" smtClean="0">
                <a:solidFill>
                  <a:schemeClr val="tx1"/>
                </a:solidFill>
                <a:effectLst/>
                <a:latin typeface="+mn-lt"/>
                <a:ea typeface="+mn-ea"/>
                <a:cs typeface="+mn-cs"/>
              </a:rPr>
              <a:t>Visual</a:t>
            </a:r>
            <a:r>
              <a:rPr lang="en-US" sz="1200" b="0" i="0" kern="1200" dirty="0" smtClean="0">
                <a:solidFill>
                  <a:schemeClr val="tx1"/>
                </a:solidFill>
                <a:effectLst/>
                <a:latin typeface="+mn-lt"/>
                <a:ea typeface="+mn-ea"/>
                <a:cs typeface="+mn-cs"/>
              </a:rPr>
              <a:t>: Reflectance, pattern, gloss, color, appearance, lighting level</a:t>
            </a:r>
          </a:p>
          <a:p>
            <a:r>
              <a:rPr lang="en-US" sz="1200" b="0" i="0" kern="1200" dirty="0" smtClean="0">
                <a:solidFill>
                  <a:schemeClr val="tx1"/>
                </a:solidFill>
                <a:effectLst/>
                <a:latin typeface="+mn-lt"/>
                <a:ea typeface="+mn-ea"/>
                <a:cs typeface="+mn-cs"/>
              </a:rPr>
              <a:t>Aural: Noise levels, HVAC noise, privacy, reverberation (liveness), footfall noise, speech</a:t>
            </a:r>
          </a:p>
          <a:p>
            <a:r>
              <a:rPr lang="en-US" sz="1200" b="0" i="0" kern="1200" dirty="0" smtClean="0">
                <a:solidFill>
                  <a:schemeClr val="tx1"/>
                </a:solidFill>
                <a:effectLst/>
                <a:latin typeface="+mn-lt"/>
                <a:ea typeface="+mn-ea"/>
                <a:cs typeface="+mn-cs"/>
              </a:rPr>
              <a:t>Thermal: Drafts, stagnant air, humidity, thermal asymmetry</a:t>
            </a:r>
          </a:p>
          <a:p>
            <a:r>
              <a:rPr lang="en-US" sz="1200" b="0" i="0" kern="1200" dirty="0" smtClean="0">
                <a:solidFill>
                  <a:schemeClr val="tx1"/>
                </a:solidFill>
                <a:effectLst/>
                <a:latin typeface="+mn-lt"/>
                <a:ea typeface="+mn-ea"/>
                <a:cs typeface="+mn-cs"/>
              </a:rPr>
              <a:t>Olfactory: Presence of noticeable smells or odors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 resources page has a variety of tools for</a:t>
            </a:r>
            <a:r>
              <a:rPr lang="en-US" baseline="0" dirty="0" smtClean="0"/>
              <a:t> helping </a:t>
            </a:r>
            <a:r>
              <a:rPr lang="en-US" baseline="0" dirty="0" smtClean="0"/>
              <a:t>travelers plan </a:t>
            </a:r>
            <a:r>
              <a:rPr lang="en-US" baseline="0" dirty="0" smtClean="0"/>
              <a:t>trips and anticipate problems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42086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Missoula airport management and their board were </a:t>
            </a:r>
            <a:r>
              <a:rPr lang="en-US" dirty="0" smtClean="0"/>
              <a:t>very responsive to</a:t>
            </a:r>
            <a:r>
              <a:rPr lang="en-US" baseline="0" dirty="0" smtClean="0"/>
              <a:t> the recommendations from the airport working group and one of the first things that they did, which was put in place during the COVID pandemic travel restrictions, was create a narrated virtual tour so that families could experience the layout of the airport prior to their flight making the actual trip less stressful.  Research shows that a tour of the airport prior to going on a trip is a good way to make travelers more </a:t>
            </a:r>
            <a:r>
              <a:rPr lang="en-US" baseline="0" dirty="0" smtClean="0"/>
              <a:t>comfortable and decreases anxiety.  </a:t>
            </a:r>
          </a:p>
          <a:p>
            <a:r>
              <a:rPr lang="en-US" baseline="0" dirty="0" smtClean="0"/>
              <a:t>With </a:t>
            </a:r>
            <a:r>
              <a:rPr lang="en-US" baseline="0" dirty="0" smtClean="0"/>
              <a:t>Missoula being a regional airport that has travelers driving an hour or more to initiate their trip </a:t>
            </a:r>
            <a:r>
              <a:rPr lang="en-US" baseline="0" dirty="0" smtClean="0"/>
              <a:t>this was </a:t>
            </a:r>
            <a:r>
              <a:rPr lang="en-US" baseline="0" dirty="0" smtClean="0"/>
              <a:t>not often a possibility.  This virtual tour creates some familiarity with the airport environment.  Guided in-house tours are always available with arrangement made ahead of time for those that can travel to the airport.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205030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57B281C-5159-4971-8228-52B9A72E9ED2}" type="datetimeFigureOut">
              <a:rPr lang="en-US" smtClean="0"/>
              <a:pPr/>
              <a:t>11/14/2023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3D6E5A2-EC83-451F-A719-9AC1370DD5C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11/14/2023</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7B281C-5159-4971-8228-52B9A72E9ED2}"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7B281C-5159-4971-8228-52B9A72E9ED2}" type="datetimeFigureOut">
              <a:rPr lang="en-US" smtClean="0"/>
              <a:pPr/>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11/14/2023</a:t>
            </a:fld>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11/14/2023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57B281C-5159-4971-8228-52B9A72E9ED2}" type="datetimeFigureOut">
              <a:rPr lang="en-US" smtClean="0"/>
              <a:pPr/>
              <a:t>11/14/2023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3D6E5A2-EC83-451F-A719-9AC1370DD5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691" r:id="rId13"/>
    <p:sldLayoutId id="2147483650" r:id="rId14"/>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724400" y="0"/>
            <a:ext cx="3313355" cy="2124636"/>
          </a:xfrm>
        </p:spPr>
        <p:txBody>
          <a:bodyPr>
            <a:normAutofit fontScale="90000"/>
          </a:bodyPr>
          <a:lstStyle/>
          <a:p>
            <a:r>
              <a:rPr lang="en-US" b="1" dirty="0" smtClean="0"/>
              <a:t>Dementia </a:t>
            </a:r>
            <a:br>
              <a:rPr lang="en-US" b="1" dirty="0" smtClean="0"/>
            </a:br>
            <a:r>
              <a:rPr lang="en-US" b="1" dirty="0" smtClean="0"/>
              <a:t>Friendly </a:t>
            </a:r>
            <a:br>
              <a:rPr lang="en-US" b="1" dirty="0" smtClean="0"/>
            </a:br>
            <a:r>
              <a:rPr lang="en-US" b="1" dirty="0"/>
              <a:t>Libraries </a:t>
            </a:r>
            <a:r>
              <a:rPr lang="en-US" b="1" dirty="0" smtClean="0"/>
              <a:t>and </a:t>
            </a:r>
            <a:r>
              <a:rPr lang="en-US" b="1" dirty="0"/>
              <a:t>Airports</a:t>
            </a:r>
          </a:p>
        </p:txBody>
      </p:sp>
      <p:sp>
        <p:nvSpPr>
          <p:cNvPr id="3" name="Subtitle 2"/>
          <p:cNvSpPr>
            <a:spLocks noGrp="1"/>
          </p:cNvSpPr>
          <p:nvPr>
            <p:ph type="subTitle" idx="1"/>
            <p:custDataLst>
              <p:tags r:id="rId3"/>
            </p:custDataLst>
          </p:nvPr>
        </p:nvSpPr>
        <p:spPr>
          <a:xfrm>
            <a:off x="4724401" y="4038600"/>
            <a:ext cx="3318768" cy="2057400"/>
          </a:xfrm>
        </p:spPr>
        <p:txBody>
          <a:bodyPr>
            <a:noAutofit/>
          </a:bodyPr>
          <a:lstStyle/>
          <a:p>
            <a:r>
              <a:rPr lang="en-US" sz="1400" b="1" dirty="0" smtClean="0">
                <a:latin typeface="+mn-lt"/>
              </a:rPr>
              <a:t>Marjorie Doyle</a:t>
            </a:r>
          </a:p>
          <a:p>
            <a:r>
              <a:rPr lang="en-US" sz="1400" dirty="0" smtClean="0">
                <a:latin typeface="+mn-lt"/>
              </a:rPr>
              <a:t>Reference Librarian (ret.) </a:t>
            </a:r>
          </a:p>
          <a:p>
            <a:endParaRPr lang="en-US" sz="1400" dirty="0" smtClean="0">
              <a:latin typeface="+mn-lt"/>
            </a:endParaRPr>
          </a:p>
          <a:p>
            <a:r>
              <a:rPr lang="en-US" sz="1400" dirty="0" smtClean="0">
                <a:latin typeface="+mn-lt"/>
              </a:rPr>
              <a:t>liaison with </a:t>
            </a:r>
            <a:br>
              <a:rPr lang="en-US" sz="1400" dirty="0" smtClean="0">
                <a:latin typeface="+mn-lt"/>
              </a:rPr>
            </a:br>
            <a:r>
              <a:rPr lang="en-US" sz="1400" dirty="0" smtClean="0">
                <a:latin typeface="+mn-lt"/>
              </a:rPr>
              <a:t>Dementia Friendly Missoula and </a:t>
            </a:r>
            <a:br>
              <a:rPr lang="en-US" sz="1400" dirty="0" smtClean="0">
                <a:latin typeface="+mn-lt"/>
              </a:rPr>
            </a:br>
            <a:r>
              <a:rPr lang="en-US" sz="1400" dirty="0" smtClean="0">
                <a:latin typeface="+mn-lt"/>
              </a:rPr>
              <a:t>Dementia Friendly Airports Working Group</a:t>
            </a:r>
          </a:p>
          <a:p>
            <a:pPr algn="r"/>
            <a:r>
              <a:rPr lang="en-US" sz="1400" dirty="0" smtClean="0">
                <a:latin typeface="+mn-lt"/>
              </a:rPr>
              <a:t>11/14/2023</a:t>
            </a:r>
            <a:endParaRPr lang="en-US" sz="1400" dirty="0">
              <a:latin typeface="+mn-lt"/>
            </a:endParaRPr>
          </a:p>
        </p:txBody>
      </p:sp>
      <p:sp>
        <p:nvSpPr>
          <p:cNvPr id="5" name="TextBox 4"/>
          <p:cNvSpPr txBox="1"/>
          <p:nvPr/>
        </p:nvSpPr>
        <p:spPr>
          <a:xfrm>
            <a:off x="4724400" y="2590800"/>
            <a:ext cx="3276600" cy="707886"/>
          </a:xfrm>
          <a:prstGeom prst="rect">
            <a:avLst/>
          </a:prstGeom>
          <a:noFill/>
        </p:spPr>
        <p:txBody>
          <a:bodyPr wrap="square" rtlCol="0">
            <a:spAutoFit/>
          </a:bodyPr>
          <a:lstStyle/>
          <a:p>
            <a:pPr algn="ctr"/>
            <a:r>
              <a:rPr lang="en-US" sz="2000" dirty="0" smtClean="0"/>
              <a:t>(covering other </a:t>
            </a:r>
          </a:p>
          <a:p>
            <a:pPr algn="ctr"/>
            <a:r>
              <a:rPr lang="en-US" sz="2000" dirty="0" smtClean="0"/>
              <a:t>non-visible </a:t>
            </a:r>
            <a:r>
              <a:rPr lang="en-US" sz="2000" dirty="0"/>
              <a:t>disabilities)</a:t>
            </a: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228600"/>
            <a:ext cx="7620000" cy="1676400"/>
          </a:xfrm>
          <a:prstGeom prst="rect">
            <a:avLst/>
          </a:prstGeom>
          <a:noFill/>
        </p:spPr>
        <p:txBody>
          <a:bodyPr wrap="square" rtlCol="0">
            <a:normAutofit fontScale="40000" lnSpcReduction="20000"/>
          </a:bodyPr>
          <a:lstStyle/>
          <a:p>
            <a:r>
              <a:rPr lang="en-US" sz="9600" dirty="0" smtClean="0"/>
              <a:t>Dementia </a:t>
            </a:r>
            <a:r>
              <a:rPr lang="en-US" sz="9600" dirty="0"/>
              <a:t>Friendly America  </a:t>
            </a:r>
            <a:endParaRPr lang="en-US" sz="9600" dirty="0" smtClean="0"/>
          </a:p>
          <a:p>
            <a:endParaRPr lang="en-US" sz="7200" dirty="0"/>
          </a:p>
          <a:p>
            <a:r>
              <a:rPr lang="en-US" sz="6500" dirty="0" smtClean="0"/>
              <a:t>https</a:t>
            </a:r>
            <a:r>
              <a:rPr lang="en-US" sz="6500" dirty="0"/>
              <a:t>://www.dfamerica.org/</a:t>
            </a:r>
          </a:p>
        </p:txBody>
      </p:sp>
      <p:sp>
        <p:nvSpPr>
          <p:cNvPr id="2" name="TextBox 1"/>
          <p:cNvSpPr txBox="1"/>
          <p:nvPr/>
        </p:nvSpPr>
        <p:spPr>
          <a:xfrm>
            <a:off x="535084" y="2514600"/>
            <a:ext cx="7159431" cy="3570208"/>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Toolkits </a:t>
            </a:r>
            <a:r>
              <a:rPr lang="en-US" dirty="0" smtClean="0"/>
              <a:t>– </a:t>
            </a:r>
            <a:r>
              <a:rPr lang="en-US" sz="2400" dirty="0" smtClean="0"/>
              <a:t>help define need and identify sectors within the community</a:t>
            </a:r>
            <a:endParaRPr lang="en-US" dirty="0" smtClean="0"/>
          </a:p>
          <a:p>
            <a:endParaRPr lang="en-US" dirty="0"/>
          </a:p>
          <a:p>
            <a:pPr marL="457200" indent="-457200">
              <a:buFont typeface="Arial" panose="020B0604020202020204" pitchFamily="34" charset="0"/>
              <a:buChar char="•"/>
            </a:pPr>
            <a:r>
              <a:rPr lang="en-US" sz="2800" dirty="0" smtClean="0"/>
              <a:t>Sector Guides  - </a:t>
            </a:r>
            <a:r>
              <a:rPr lang="en-US" sz="2400" dirty="0" smtClean="0"/>
              <a:t>help pinpoint sectors within the community to target with training and information specific to that sector </a:t>
            </a:r>
          </a:p>
          <a:p>
            <a:endParaRPr lang="en-US" sz="2400" dirty="0"/>
          </a:p>
          <a:p>
            <a:pPr marL="457200" indent="-457200">
              <a:buFont typeface="Arial" panose="020B0604020202020204" pitchFamily="34" charset="0"/>
              <a:buChar char="•"/>
            </a:pPr>
            <a:r>
              <a:rPr lang="en-US" sz="2800" dirty="0" smtClean="0"/>
              <a:t>Resources</a:t>
            </a:r>
            <a:r>
              <a:rPr lang="en-US" sz="3200" dirty="0" smtClean="0"/>
              <a:t> – </a:t>
            </a:r>
            <a:r>
              <a:rPr lang="en-US" sz="2400" dirty="0" smtClean="0"/>
              <a:t>include training materials specific to the sector being targeted </a:t>
            </a:r>
            <a:endParaRPr lang="en-US" sz="2400" dirty="0"/>
          </a:p>
        </p:txBody>
      </p:sp>
    </p:spTree>
    <p:extLst>
      <p:ext uri="{BB962C8B-B14F-4D97-AF65-F5344CB8AC3E}">
        <p14:creationId xmlns:p14="http://schemas.microsoft.com/office/powerpoint/2010/main" val="3976864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2738" y="412376"/>
            <a:ext cx="7769262" cy="2362200"/>
          </a:xfrm>
          <a:prstGeom prst="rect">
            <a:avLst/>
          </a:prstGeom>
          <a:noFill/>
        </p:spPr>
        <p:txBody>
          <a:bodyPr wrap="square" rtlCol="0">
            <a:normAutofit fontScale="92500"/>
          </a:bodyPr>
          <a:lstStyle/>
          <a:p>
            <a:r>
              <a:rPr lang="en-US" sz="7200" dirty="0" smtClean="0"/>
              <a:t>Sunflower Lanyard</a:t>
            </a:r>
          </a:p>
          <a:p>
            <a:endParaRPr lang="en-US" sz="2000" dirty="0" smtClean="0"/>
          </a:p>
          <a:p>
            <a:pPr algn="ctr"/>
            <a:r>
              <a:rPr lang="en-US" sz="3600" dirty="0" smtClean="0"/>
              <a:t>     hdsunflower.com </a:t>
            </a:r>
          </a:p>
          <a:p>
            <a:pPr algn="ctr"/>
            <a:endParaRPr lang="en-US" sz="3600" dirty="0"/>
          </a:p>
        </p:txBody>
      </p:sp>
      <p:sp>
        <p:nvSpPr>
          <p:cNvPr id="3" name="TextBox 2"/>
          <p:cNvSpPr txBox="1"/>
          <p:nvPr/>
        </p:nvSpPr>
        <p:spPr>
          <a:xfrm>
            <a:off x="1905000" y="3541985"/>
            <a:ext cx="5257800" cy="2062103"/>
          </a:xfrm>
          <a:prstGeom prst="rect">
            <a:avLst/>
          </a:prstGeom>
          <a:noFill/>
        </p:spPr>
        <p:txBody>
          <a:bodyPr wrap="square" rtlCol="0">
            <a:spAutoFit/>
          </a:bodyPr>
          <a:lstStyle/>
          <a:p>
            <a:r>
              <a:rPr lang="en-US" sz="7200" dirty="0" err="1" smtClean="0"/>
              <a:t>Kulture</a:t>
            </a:r>
            <a:r>
              <a:rPr lang="en-US" sz="7200" dirty="0" smtClean="0"/>
              <a:t> City</a:t>
            </a:r>
          </a:p>
          <a:p>
            <a:endParaRPr lang="en-US" sz="2000" dirty="0" smtClean="0"/>
          </a:p>
          <a:p>
            <a:pPr algn="ctr"/>
            <a:r>
              <a:rPr lang="en-US" sz="3600" dirty="0" smtClean="0"/>
              <a:t>www.kulturecity.org</a:t>
            </a:r>
            <a:endParaRPr lang="en-US" sz="3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457450"/>
            <a:ext cx="28575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38750" y="5604088"/>
            <a:ext cx="3848100" cy="112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2935" y="2381379"/>
            <a:ext cx="3711465" cy="2800221"/>
          </a:xfrm>
          <a:prstGeom prst="rect">
            <a:avLst/>
          </a:prstGeom>
          <a:noFill/>
        </p:spPr>
        <p:txBody>
          <a:bodyPr wrap="square" rtlCol="0">
            <a:normAutofit/>
          </a:bodyPr>
          <a:lstStyle/>
          <a:p>
            <a:endParaRPr lang="en-US" sz="7200" dirty="0"/>
          </a:p>
        </p:txBody>
      </p:sp>
      <p:pic>
        <p:nvPicPr>
          <p:cNvPr id="6" name="Picture 5"/>
          <p:cNvPicPr/>
          <p:nvPr/>
        </p:nvPicPr>
        <p:blipFill rotWithShape="1">
          <a:blip r:embed="rId3" cstate="email">
            <a:extLst>
              <a:ext uri="{28A0092B-C50C-407E-A947-70E740481C1C}">
                <a14:useLocalDpi xmlns:a14="http://schemas.microsoft.com/office/drawing/2010/main" val="0"/>
              </a:ext>
            </a:extLst>
          </a:blip>
          <a:srcRect/>
          <a:stretch/>
        </p:blipFill>
        <p:spPr bwMode="auto">
          <a:xfrm>
            <a:off x="76200" y="457200"/>
            <a:ext cx="9067800" cy="5943600"/>
          </a:xfrm>
          <a:prstGeom prst="rect">
            <a:avLst/>
          </a:prstGeom>
          <a:noFill/>
          <a:ln>
            <a:noFill/>
          </a:ln>
          <a:effectLst/>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668"/>
            <a:ext cx="8077200" cy="678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258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870537"/>
            <a:ext cx="4953000" cy="1015663"/>
          </a:xfrm>
          <a:prstGeom prst="rect">
            <a:avLst/>
          </a:prstGeom>
          <a:noFill/>
        </p:spPr>
        <p:txBody>
          <a:bodyPr wrap="square" rtlCol="0">
            <a:spAutoFit/>
          </a:bodyPr>
          <a:lstStyle/>
          <a:p>
            <a:r>
              <a:rPr lang="en-US" sz="6000" b="1" dirty="0" smtClean="0"/>
              <a:t>QUESTIONS?</a:t>
            </a:r>
            <a:endParaRPr lang="en-US" sz="6000" b="1"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9732136">
            <a:off x="272559" y="917790"/>
            <a:ext cx="28527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rotWithShape="1">
          <a:blip r:embed="rId4"/>
          <a:srcRect l="1443" t="19793" r="1602" b="24998"/>
          <a:stretch/>
        </p:blipFill>
        <p:spPr bwMode="auto">
          <a:xfrm rot="1713453">
            <a:off x="5575919" y="4419600"/>
            <a:ext cx="3048000" cy="1676400"/>
          </a:xfrm>
          <a:prstGeom prst="rect">
            <a:avLst/>
          </a:prstGeom>
          <a:ln>
            <a:noFill/>
          </a:ln>
          <a:extLst>
            <a:ext uri="{53640926-AAD7-44D8-BBD7-CCE9431645EC}">
              <a14:shadowObscured xmlns:a14="http://schemas.microsoft.com/office/drawing/2010/main"/>
            </a:ext>
          </a:extLst>
        </p:spPr>
      </p:pic>
      <p:pic>
        <p:nvPicPr>
          <p:cNvPr id="6"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1931175">
            <a:off x="5029381" y="1053662"/>
            <a:ext cx="3848100" cy="112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246212">
            <a:off x="666222" y="3881448"/>
            <a:ext cx="1524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6352" y="5081597"/>
            <a:ext cx="28575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667000" y="1265452"/>
            <a:ext cx="2832024"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463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228600"/>
            <a:ext cx="7620000" cy="1143000"/>
          </a:xfrm>
          <a:prstGeom prst="rect">
            <a:avLst/>
          </a:prstGeom>
          <a:noFill/>
        </p:spPr>
        <p:txBody>
          <a:bodyPr wrap="square" rtlCol="0">
            <a:normAutofit/>
          </a:bodyPr>
          <a:lstStyle/>
          <a:p>
            <a:r>
              <a:rPr lang="en-US" sz="5400" dirty="0"/>
              <a:t>Missoula Public Library</a:t>
            </a:r>
            <a:endParaRPr lang="en-US" sz="4000" dirty="0"/>
          </a:p>
        </p:txBody>
      </p:sp>
      <p:sp>
        <p:nvSpPr>
          <p:cNvPr id="2" name="TextBox 1"/>
          <p:cNvSpPr txBox="1"/>
          <p:nvPr/>
        </p:nvSpPr>
        <p:spPr>
          <a:xfrm>
            <a:off x="535084" y="1371600"/>
            <a:ext cx="7159431" cy="4832092"/>
          </a:xfrm>
          <a:prstGeom prst="rect">
            <a:avLst/>
          </a:prstGeom>
          <a:noFill/>
        </p:spPr>
        <p:txBody>
          <a:bodyPr wrap="square" rtlCol="0">
            <a:spAutoFit/>
          </a:bodyPr>
          <a:lstStyle/>
          <a:p>
            <a:pPr algn="ctr"/>
            <a:r>
              <a:rPr lang="en-US" sz="2800" dirty="0"/>
              <a:t>American Library Assn. - interest groups, continuing education, </a:t>
            </a:r>
            <a:r>
              <a:rPr lang="en-US" sz="2800" dirty="0" smtClean="0"/>
              <a:t>programs</a:t>
            </a:r>
          </a:p>
          <a:p>
            <a:pPr algn="ctr"/>
            <a:endParaRPr lang="en-US" sz="2800" dirty="0" smtClean="0"/>
          </a:p>
          <a:p>
            <a:pPr algn="ctr"/>
            <a:r>
              <a:rPr lang="en-US" sz="2800" dirty="0" smtClean="0"/>
              <a:t> “equity, diversity, inclusion”</a:t>
            </a:r>
          </a:p>
          <a:p>
            <a:pPr marL="457200" indent="-457200" algn="ctr">
              <a:buFont typeface="Arial" panose="020B0604020202020204" pitchFamily="34" charset="0"/>
              <a:buChar char="•"/>
            </a:pPr>
            <a:r>
              <a:rPr lang="en-US" sz="2800" dirty="0" smtClean="0"/>
              <a:t>Supporting </a:t>
            </a:r>
            <a:r>
              <a:rPr lang="en-US" sz="2800" dirty="0"/>
              <a:t>People to Live Well with Dementia: A Guide for Library </a:t>
            </a:r>
            <a:r>
              <a:rPr lang="en-US" sz="2800" dirty="0" smtClean="0"/>
              <a:t>Services</a:t>
            </a:r>
          </a:p>
          <a:p>
            <a:pPr marL="457200" indent="-457200" algn="ctr">
              <a:buFont typeface="Arial" panose="020B0604020202020204" pitchFamily="34" charset="0"/>
              <a:buChar char="•"/>
            </a:pPr>
            <a:r>
              <a:rPr lang="en-US" sz="2800" dirty="0" smtClean="0"/>
              <a:t>Patrons </a:t>
            </a:r>
            <a:r>
              <a:rPr lang="en-US" sz="2800" dirty="0"/>
              <a:t>with Alzheimer’s and Related Dementias</a:t>
            </a:r>
          </a:p>
          <a:p>
            <a:pPr marL="457200" indent="-457200" algn="ctr">
              <a:buFont typeface="Arial" panose="020B0604020202020204" pitchFamily="34" charset="0"/>
              <a:buChar char="•"/>
            </a:pPr>
            <a:r>
              <a:rPr lang="en-US" sz="2800" dirty="0"/>
              <a:t>Library Services for Patrons with Alzheimer's/Dementia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9806" y="1219200"/>
            <a:ext cx="793929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207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wnloads\Sunflower.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2600" y="0"/>
            <a:ext cx="5257800" cy="680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83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599" y="533400"/>
            <a:ext cx="872073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79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6891" t="19595" r="9935" b="9741"/>
          <a:stretch/>
        </p:blipFill>
        <p:spPr bwMode="auto">
          <a:xfrm>
            <a:off x="609600" y="609600"/>
            <a:ext cx="7924800" cy="5638800"/>
          </a:xfrm>
          <a:prstGeom prst="rect">
            <a:avLst/>
          </a:prstGeom>
          <a:ln>
            <a:noFill/>
          </a:ln>
          <a:extLst>
            <a:ext uri="{53640926-AAD7-44D8-BBD7-CCE9431645EC}">
              <a14:shadowObscured xmlns:a14="http://schemas.microsoft.com/office/drawing/2010/main"/>
            </a:ext>
          </a:extLst>
        </p:spPr>
      </p:pic>
      <p:sp>
        <p:nvSpPr>
          <p:cNvPr id="3" name="Rounded Rectangle 2"/>
          <p:cNvSpPr/>
          <p:nvPr/>
        </p:nvSpPr>
        <p:spPr>
          <a:xfrm>
            <a:off x="5791200" y="2895600"/>
            <a:ext cx="2438400" cy="3276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260601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4290" y="152400"/>
            <a:ext cx="7620000" cy="1524000"/>
          </a:xfrm>
          <a:prstGeom prst="rect">
            <a:avLst/>
          </a:prstGeom>
          <a:noFill/>
        </p:spPr>
        <p:txBody>
          <a:bodyPr wrap="square" rtlCol="0">
            <a:normAutofit fontScale="55000" lnSpcReduction="20000"/>
          </a:bodyPr>
          <a:lstStyle/>
          <a:p>
            <a:r>
              <a:rPr lang="en-US" sz="7200" dirty="0"/>
              <a:t>Dementia Friendly Airports Working </a:t>
            </a:r>
            <a:r>
              <a:rPr lang="en-US" sz="7200" dirty="0" smtClean="0"/>
              <a:t>Group</a:t>
            </a:r>
            <a:endParaRPr lang="en-US" sz="7200" dirty="0"/>
          </a:p>
          <a:p>
            <a:pPr marL="0" lvl="1"/>
            <a:endParaRPr lang="en-US" sz="2000" dirty="0" smtClean="0"/>
          </a:p>
          <a:p>
            <a:pPr marL="0" lvl="1"/>
            <a:r>
              <a:rPr lang="en-US" sz="3200" dirty="0" smtClean="0"/>
              <a:t>www.dementiafriendlyairports.com</a:t>
            </a:r>
            <a:r>
              <a:rPr lang="en-US" sz="3200" dirty="0"/>
              <a:t>/</a:t>
            </a:r>
          </a:p>
        </p:txBody>
      </p:sp>
      <p:sp>
        <p:nvSpPr>
          <p:cNvPr id="2" name="TextBox 1"/>
          <p:cNvSpPr txBox="1"/>
          <p:nvPr/>
        </p:nvSpPr>
        <p:spPr>
          <a:xfrm>
            <a:off x="533400" y="1797308"/>
            <a:ext cx="8305800" cy="4832092"/>
          </a:xfrm>
          <a:prstGeom prst="rect">
            <a:avLst/>
          </a:prstGeom>
          <a:noFill/>
        </p:spPr>
        <p:txBody>
          <a:bodyPr wrap="square" rtlCol="0">
            <a:spAutoFit/>
          </a:bodyPr>
          <a:lstStyle/>
          <a:p>
            <a:pPr marL="285750" indent="-285750">
              <a:buFont typeface="Arial" panose="020B0604020202020204" pitchFamily="34" charset="0"/>
              <a:buChar char="•"/>
            </a:pPr>
            <a:r>
              <a:rPr lang="en-US" sz="2200" dirty="0"/>
              <a:t>Introducing the concept to the airport</a:t>
            </a:r>
          </a:p>
          <a:p>
            <a:pPr marL="742950" lvl="1" indent="-285750">
              <a:buFont typeface="Arial" panose="020B0604020202020204" pitchFamily="34" charset="0"/>
              <a:buChar char="•"/>
            </a:pPr>
            <a:r>
              <a:rPr lang="en-US" sz="2200" dirty="0" smtClean="0"/>
              <a:t>The new </a:t>
            </a:r>
            <a:r>
              <a:rPr lang="en-US" sz="2200" dirty="0"/>
              <a:t>terminal presented the opportunity to make </a:t>
            </a:r>
            <a:r>
              <a:rPr lang="en-US" sz="2200" dirty="0" smtClean="0"/>
              <a:t>sure the building met </a:t>
            </a:r>
            <a:r>
              <a:rPr lang="en-US" sz="2200" dirty="0"/>
              <a:t>appropriate guidelines: </a:t>
            </a:r>
            <a:endParaRPr lang="en-US" sz="2200" dirty="0" smtClean="0"/>
          </a:p>
          <a:p>
            <a:pPr marL="742950" lvl="1" indent="-285750">
              <a:buFont typeface="Arial" panose="020B0604020202020204" pitchFamily="34" charset="0"/>
              <a:buChar char="•"/>
            </a:pPr>
            <a:endParaRPr lang="en-US" sz="2200" dirty="0" smtClean="0"/>
          </a:p>
          <a:p>
            <a:pPr marL="1200150" lvl="2" indent="-285750">
              <a:buFont typeface="Arial" panose="020B0604020202020204" pitchFamily="34" charset="0"/>
              <a:buChar char="•"/>
            </a:pPr>
            <a:r>
              <a:rPr lang="en-US" sz="2200" dirty="0"/>
              <a:t>Visual: Reflectance, pattern, gloss, color, appearance, lighting level</a:t>
            </a:r>
          </a:p>
          <a:p>
            <a:pPr marL="1200150" lvl="2" indent="-285750">
              <a:buFont typeface="Arial" panose="020B0604020202020204" pitchFamily="34" charset="0"/>
              <a:buChar char="•"/>
            </a:pPr>
            <a:r>
              <a:rPr lang="en-US" sz="2200" dirty="0"/>
              <a:t>Aural: Noise levels, HVAC noise, privacy, reverberation (liveness), footfall noise, </a:t>
            </a:r>
            <a:r>
              <a:rPr lang="en-US" sz="2200" dirty="0" smtClean="0"/>
              <a:t>speech, </a:t>
            </a:r>
          </a:p>
          <a:p>
            <a:pPr marL="1200150" lvl="2" indent="-285750">
              <a:buFont typeface="Arial" panose="020B0604020202020204" pitchFamily="34" charset="0"/>
              <a:buChar char="•"/>
            </a:pPr>
            <a:r>
              <a:rPr lang="en-US" sz="2200" dirty="0"/>
              <a:t>Thermal: Drafts, stagnant air, humidity, thermal asymmetry</a:t>
            </a:r>
          </a:p>
          <a:p>
            <a:pPr marL="1200150" lvl="2" indent="-285750">
              <a:buFont typeface="Arial" panose="020B0604020202020204" pitchFamily="34" charset="0"/>
              <a:buChar char="•"/>
            </a:pPr>
            <a:r>
              <a:rPr lang="en-US" sz="2200" dirty="0"/>
              <a:t>Olfactory: Presence of noticeable smells or </a:t>
            </a:r>
            <a:r>
              <a:rPr lang="en-US" sz="2200" dirty="0" smtClean="0"/>
              <a:t>odors</a:t>
            </a:r>
          </a:p>
          <a:p>
            <a:pPr marL="1200150" lvl="2" indent="-285750">
              <a:buFont typeface="Arial" panose="020B0604020202020204" pitchFamily="34" charset="0"/>
              <a:buChar char="•"/>
            </a:pPr>
            <a:endParaRPr lang="en-US" sz="2200" dirty="0"/>
          </a:p>
          <a:p>
            <a:pPr marL="742950" lvl="1" indent="-285750">
              <a:buFont typeface="Arial" panose="020B0604020202020204" pitchFamily="34" charset="0"/>
              <a:buChar char="•"/>
            </a:pPr>
            <a:r>
              <a:rPr lang="en-US" sz="2200" dirty="0" smtClean="0"/>
              <a:t>as </a:t>
            </a:r>
            <a:r>
              <a:rPr lang="en-US" sz="2200" dirty="0"/>
              <a:t>well as the opportunity to introduce staff training </a:t>
            </a:r>
            <a:r>
              <a:rPr lang="en-US" sz="2200" dirty="0" smtClean="0"/>
              <a:t>possibilities</a:t>
            </a:r>
            <a:endParaRPr lang="en-US" sz="2200" dirty="0"/>
          </a:p>
        </p:txBody>
      </p:sp>
    </p:spTree>
    <p:extLst>
      <p:ext uri="{BB962C8B-B14F-4D97-AF65-F5344CB8AC3E}">
        <p14:creationId xmlns:p14="http://schemas.microsoft.com/office/powerpoint/2010/main" val="2705912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1443" t="19793" r="1602" b="24998"/>
          <a:stretch/>
        </p:blipFill>
        <p:spPr bwMode="auto">
          <a:xfrm>
            <a:off x="228600" y="152400"/>
            <a:ext cx="7086600" cy="3657600"/>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4"/>
          <a:srcRect l="61218" t="10214" r="16827" b="48930"/>
          <a:stretch/>
        </p:blipFill>
        <p:spPr bwMode="auto">
          <a:xfrm>
            <a:off x="5715000" y="2495550"/>
            <a:ext cx="2819400" cy="421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9121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084" t="13548" r="34936" b="9742"/>
          <a:stretch/>
        </p:blipFill>
        <p:spPr bwMode="auto">
          <a:xfrm>
            <a:off x="457200" y="304800"/>
            <a:ext cx="8229599" cy="6248400"/>
          </a:xfrm>
          <a:prstGeom prst="rect">
            <a:avLst/>
          </a:prstGeom>
          <a:ln>
            <a:noFill/>
          </a:ln>
          <a:extLst>
            <a:ext uri="{53640926-AAD7-44D8-BBD7-CCE9431645EC}">
              <a14:shadowObscured xmlns:a14="http://schemas.microsoft.com/office/drawing/2010/main"/>
            </a:ext>
          </a:extLst>
        </p:spPr>
      </p:pic>
      <p:sp>
        <p:nvSpPr>
          <p:cNvPr id="4" name="Rounded Rectangle 3"/>
          <p:cNvSpPr/>
          <p:nvPr/>
        </p:nvSpPr>
        <p:spPr>
          <a:xfrm>
            <a:off x="6400800" y="381000"/>
            <a:ext cx="2362200" cy="609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p:cNvSpPr/>
          <p:nvPr/>
        </p:nvSpPr>
        <p:spPr>
          <a:xfrm>
            <a:off x="4114800" y="386283"/>
            <a:ext cx="4572000" cy="830997"/>
          </a:xfrm>
          <a:prstGeom prst="rect">
            <a:avLst/>
          </a:prstGeom>
        </p:spPr>
        <p:txBody>
          <a:bodyPr>
            <a:spAutoFit/>
          </a:bodyPr>
          <a:lstStyle/>
          <a:p>
            <a:pPr algn="r"/>
            <a:r>
              <a:rPr lang="en-US" sz="2400" dirty="0"/>
              <a:t>406-728-4381</a:t>
            </a:r>
          </a:p>
          <a:p>
            <a:pPr algn="r"/>
            <a:r>
              <a:rPr lang="en-US" sz="2400" dirty="0"/>
              <a:t>contactus@flymissoula.com</a:t>
            </a:r>
          </a:p>
        </p:txBody>
      </p:sp>
    </p:spTree>
    <p:extLst>
      <p:ext uri="{BB962C8B-B14F-4D97-AF65-F5344CB8AC3E}">
        <p14:creationId xmlns:p14="http://schemas.microsoft.com/office/powerpoint/2010/main" val="1522626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1258</Words>
  <Application>Microsoft Office PowerPoint</Application>
  <PresentationFormat>On-screen Show (4:3)</PresentationFormat>
  <Paragraphs>105</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Austin</vt:lpstr>
      <vt:lpstr>Dementia  Friendly  Libraries and Airports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2023-11-02T20:49:36Z</dcterms:created>
  <dcterms:modified xsi:type="dcterms:W3CDTF">2023-11-14T12:34:11Z</dcterms:modified>
</cp:coreProperties>
</file>